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Montserrat"/>
      <p:regular r:id="rId39"/>
      <p:bold r:id="rId40"/>
      <p:italic r:id="rId41"/>
      <p:boldItalic r:id="rId42"/>
    </p:embeddedFont>
    <p:embeddedFont>
      <p:font typeface="Lato"/>
      <p:regular r:id="rId43"/>
      <p:bold r:id="rId44"/>
      <p:italic r:id="rId45"/>
      <p:boldItalic r:id="rId46"/>
    </p:embeddedFont>
    <p:embeddedFont>
      <p:font typeface="Helvetica Neue"/>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Montserrat-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HelveticaNeue-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f8d0b7e2a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13f8d0b7e2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f8dd67c0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f8dd67c00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f8dd67c00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f8dd67c0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f8dd67c0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f8dd67c0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f8dd67c00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f8dd67c00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f8dd67c00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f8dd67c00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f8dd67c00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f8dd67c00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f8dd67c00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f8dd67c00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f8dd67c00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f8dd67c00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f8dd67c0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f8dd67c0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5a967f0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75a967f0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f8d0b7e2a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13f8d0b7e2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f8dd67c00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3f8dd67c00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f8dd67c00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3f8dd67c00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f8dd67c00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f8dd67c00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f8dd67c00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f8dd67c00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f8dd67c00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f8dd67c00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f8dd67c0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f8dd67c0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f8dd67c00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3f8dd67c00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75a967f07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75a967f07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f8dd67c00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f8dd67c00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f8dd67c00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3f8dd67c00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f8dd67c00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f8dd67c0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3f8dd67c00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3f8dd67c00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3f8dd67c00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3f8dd67c00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75ccd77f44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275ccd77f4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f8dd67c00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f8dd67c00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f8dd67c00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f8dd67c0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f8dd67c00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f8dd67c00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f8dd67c00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f8dd67c00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f8dd67c0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f8dd67c0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f8dd67c00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f8dd67c00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7" name="Shape 57"/>
        <p:cNvGrpSpPr/>
        <p:nvPr/>
      </p:nvGrpSpPr>
      <p:grpSpPr>
        <a:xfrm>
          <a:off x="0" y="0"/>
          <a:ext cx="0" cy="0"/>
          <a:chOff x="0" y="0"/>
          <a:chExt cx="0" cy="0"/>
        </a:xfrm>
      </p:grpSpPr>
      <p:sp>
        <p:nvSpPr>
          <p:cNvPr id="58" name="Google Shape;58;p15"/>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5"/>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0" name="Google Shape;60;p15"/>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txBox="1"/>
          <p:nvPr/>
        </p:nvSpPr>
        <p:spPr>
          <a:xfrm>
            <a:off x="2779875" y="4649325"/>
            <a:ext cx="34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2" name="Google Shape;62;p15"/>
          <p:cNvSpPr txBox="1"/>
          <p:nvPr/>
        </p:nvSpPr>
        <p:spPr>
          <a:xfrm>
            <a:off x="-24" y="4869600"/>
            <a:ext cx="9144000" cy="273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1200">
                <a:solidFill>
                  <a:srgbClr val="00B050"/>
                </a:solidFill>
                <a:latin typeface="Calibri"/>
                <a:ea typeface="Calibri"/>
                <a:cs typeface="Calibri"/>
                <a:sym typeface="Calibri"/>
              </a:rPr>
              <a:t>IJCAI</a:t>
            </a:r>
            <a:r>
              <a:rPr lang="en" sz="1200">
                <a:solidFill>
                  <a:srgbClr val="00B050"/>
                </a:solidFill>
                <a:latin typeface="Calibri"/>
                <a:ea typeface="Calibri"/>
                <a:cs typeface="Calibri"/>
                <a:sym typeface="Calibri"/>
              </a:rPr>
              <a:t> 2023: DL for Brain Encoding and Decoding</a:t>
            </a:r>
            <a:endParaRPr sz="1200">
              <a:solidFill>
                <a:srgbClr val="00B05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63" name="Shape 63"/>
        <p:cNvGrpSpPr/>
        <p:nvPr/>
      </p:nvGrpSpPr>
      <p:grpSpPr>
        <a:xfrm>
          <a:off x="0" y="0"/>
          <a:ext cx="0" cy="0"/>
          <a:chOff x="0" y="0"/>
          <a:chExt cx="0" cy="0"/>
        </a:xfrm>
      </p:grpSpPr>
      <p:sp>
        <p:nvSpPr>
          <p:cNvPr id="64" name="Google Shape;64;p16"/>
          <p:cNvSpPr txBox="1"/>
          <p:nvPr>
            <p:ph idx="1" type="body"/>
          </p:nvPr>
        </p:nvSpPr>
        <p:spPr>
          <a:xfrm>
            <a:off x="110728"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 name="Google Shape;65;p16"/>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Google Shape;66;p16"/>
          <p:cNvSpPr txBox="1"/>
          <p:nvPr>
            <p:ph idx="11" type="ftr"/>
          </p:nvPr>
        </p:nvSpPr>
        <p:spPr>
          <a:xfrm>
            <a:off x="3039667" y="4899431"/>
            <a:ext cx="33147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Google Shape;67;p16"/>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idx="2" type="body"/>
          </p:nvPr>
        </p:nvSpPr>
        <p:spPr>
          <a:xfrm>
            <a:off x="4675585"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 name="Google Shape;69;p16"/>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6"/>
          <p:cNvSpPr txBox="1"/>
          <p:nvPr/>
        </p:nvSpPr>
        <p:spPr>
          <a:xfrm>
            <a:off x="2779875" y="4649325"/>
            <a:ext cx="34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17"/>
          <p:cNvSpPr txBox="1"/>
          <p:nvPr>
            <p:ph type="title"/>
          </p:nvPr>
        </p:nvSpPr>
        <p:spPr>
          <a:xfrm>
            <a:off x="311700" y="2164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2300"/>
              <a:buFont typeface="Montserrat"/>
              <a:buNone/>
              <a:defRPr sz="2300">
                <a:latin typeface="Montserrat"/>
                <a:ea typeface="Montserrat"/>
                <a:cs typeface="Montserrat"/>
                <a:sym typeface="Montserrat"/>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73" name="Google Shape;73;p1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Font typeface="Montserrat"/>
              <a:buChar char="•"/>
              <a:defRPr>
                <a:latin typeface="Montserrat"/>
                <a:ea typeface="Montserrat"/>
                <a:cs typeface="Montserrat"/>
                <a:sym typeface="Montserrat"/>
              </a:defRPr>
            </a:lvl1pPr>
            <a:lvl2pPr indent="-342900" lvl="1" marL="914400" rtl="0">
              <a:spcBef>
                <a:spcPts val="400"/>
              </a:spcBef>
              <a:spcAft>
                <a:spcPts val="0"/>
              </a:spcAft>
              <a:buSzPts val="1800"/>
              <a:buFont typeface="Montserrat"/>
              <a:buChar char="•"/>
              <a:defRPr>
                <a:latin typeface="Montserrat"/>
                <a:ea typeface="Montserrat"/>
                <a:cs typeface="Montserrat"/>
                <a:sym typeface="Montserrat"/>
              </a:defRPr>
            </a:lvl2pPr>
            <a:lvl3pPr indent="-323850" lvl="2" marL="1371600" rtl="0">
              <a:spcBef>
                <a:spcPts val="400"/>
              </a:spcBef>
              <a:spcAft>
                <a:spcPts val="0"/>
              </a:spcAft>
              <a:buSzPts val="1500"/>
              <a:buFont typeface="Montserrat"/>
              <a:buChar char="•"/>
              <a:defRPr>
                <a:latin typeface="Montserrat"/>
                <a:ea typeface="Montserrat"/>
                <a:cs typeface="Montserrat"/>
                <a:sym typeface="Montserrat"/>
              </a:defRPr>
            </a:lvl3pPr>
            <a:lvl4pPr indent="-317500" lvl="3" marL="1828800" rtl="0">
              <a:spcBef>
                <a:spcPts val="40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40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40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40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40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400"/>
              </a:spcBef>
              <a:spcAft>
                <a:spcPts val="0"/>
              </a:spcAft>
              <a:buSzPts val="1400"/>
              <a:buFont typeface="Montserrat"/>
              <a:buChar char="•"/>
              <a:defRPr>
                <a:latin typeface="Montserrat"/>
                <a:ea typeface="Montserrat"/>
                <a:cs typeface="Montserrat"/>
                <a:sym typeface="Montserrat"/>
              </a:defRPr>
            </a:lvl9pPr>
          </a:lstStyle>
          <a:p/>
        </p:txBody>
      </p:sp>
      <p:sp>
        <p:nvSpPr>
          <p:cNvPr id="74" name="Google Shape;74;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7"/>
          <p:cNvSpPr/>
          <p:nvPr/>
        </p:nvSpPr>
        <p:spPr>
          <a:xfrm>
            <a:off x="0" y="4926525"/>
            <a:ext cx="9144000" cy="216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Montserrat"/>
                <a:ea typeface="Montserrat"/>
                <a:cs typeface="Montserrat"/>
                <a:sym typeface="Montserrat"/>
              </a:rPr>
              <a:t>Mariya Toneva													  mtoneva@mpi-sws.org</a:t>
            </a:r>
            <a:endParaRPr sz="13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76" name="Shape 76"/>
        <p:cNvGrpSpPr/>
        <p:nvPr/>
      </p:nvGrpSpPr>
      <p:grpSpPr>
        <a:xfrm>
          <a:off x="0" y="0"/>
          <a:ext cx="0" cy="0"/>
          <a:chOff x="0" y="0"/>
          <a:chExt cx="0" cy="0"/>
        </a:xfrm>
      </p:grpSpPr>
      <p:sp>
        <p:nvSpPr>
          <p:cNvPr id="77" name="Google Shape;77;p18"/>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18"/>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 name="Google Shape;79;p18"/>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0" name="Google Shape;80;p18"/>
          <p:cNvSpPr txBox="1"/>
          <p:nvPr>
            <p:ph idx="11" type="ftr"/>
          </p:nvPr>
        </p:nvSpPr>
        <p:spPr>
          <a:xfrm>
            <a:off x="3071813" y="4899431"/>
            <a:ext cx="32505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1" name="Google Shape;81;p18"/>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8"/>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Calibri"/>
                <a:ea typeface="Calibri"/>
                <a:cs typeface="Calibri"/>
                <a:sym typeface="Calibri"/>
              </a:defRPr>
            </a:lvl1pPr>
            <a:lvl2pPr lvl="1" rtl="0" algn="r">
              <a:buNone/>
              <a:defRPr sz="1300">
                <a:solidFill>
                  <a:schemeClr val="dk1"/>
                </a:solidFill>
                <a:latin typeface="Calibri"/>
                <a:ea typeface="Calibri"/>
                <a:cs typeface="Calibri"/>
                <a:sym typeface="Calibri"/>
              </a:defRPr>
            </a:lvl2pPr>
            <a:lvl3pPr lvl="2" rtl="0" algn="r">
              <a:buNone/>
              <a:defRPr sz="1300">
                <a:solidFill>
                  <a:schemeClr val="dk1"/>
                </a:solidFill>
                <a:latin typeface="Calibri"/>
                <a:ea typeface="Calibri"/>
                <a:cs typeface="Calibri"/>
                <a:sym typeface="Calibri"/>
              </a:defRPr>
            </a:lvl3pPr>
            <a:lvl4pPr lvl="3" rtl="0" algn="r">
              <a:buNone/>
              <a:defRPr sz="1300">
                <a:solidFill>
                  <a:schemeClr val="dk1"/>
                </a:solidFill>
                <a:latin typeface="Calibri"/>
                <a:ea typeface="Calibri"/>
                <a:cs typeface="Calibri"/>
                <a:sym typeface="Calibri"/>
              </a:defRPr>
            </a:lvl4pPr>
            <a:lvl5pPr lvl="4" rtl="0" algn="r">
              <a:buNone/>
              <a:defRPr sz="1300">
                <a:solidFill>
                  <a:schemeClr val="dk1"/>
                </a:solidFill>
                <a:latin typeface="Calibri"/>
                <a:ea typeface="Calibri"/>
                <a:cs typeface="Calibri"/>
                <a:sym typeface="Calibri"/>
              </a:defRPr>
            </a:lvl5pPr>
            <a:lvl6pPr lvl="5" rtl="0" algn="r">
              <a:buNone/>
              <a:defRPr sz="1300">
                <a:solidFill>
                  <a:schemeClr val="dk1"/>
                </a:solidFill>
                <a:latin typeface="Calibri"/>
                <a:ea typeface="Calibri"/>
                <a:cs typeface="Calibri"/>
                <a:sym typeface="Calibri"/>
              </a:defRPr>
            </a:lvl6pPr>
            <a:lvl7pPr lvl="6" rtl="0" algn="r">
              <a:buNone/>
              <a:defRPr sz="1300">
                <a:solidFill>
                  <a:schemeClr val="dk1"/>
                </a:solidFill>
                <a:latin typeface="Calibri"/>
                <a:ea typeface="Calibri"/>
                <a:cs typeface="Calibri"/>
                <a:sym typeface="Calibri"/>
              </a:defRPr>
            </a:lvl7pPr>
            <a:lvl8pPr lvl="7" rtl="0" algn="r">
              <a:buNone/>
              <a:defRPr sz="1300">
                <a:solidFill>
                  <a:schemeClr val="dk1"/>
                </a:solidFill>
                <a:latin typeface="Calibri"/>
                <a:ea typeface="Calibri"/>
                <a:cs typeface="Calibri"/>
                <a:sym typeface="Calibri"/>
              </a:defRPr>
            </a:lvl8pPr>
            <a:lvl9pPr lvl="8" rtl="0" algn="r">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www.biorxiv.org/content/10.1101/2022.03.16.484578v1.full" TargetMode="External"/><Relationship Id="rId4" Type="http://schemas.openxmlformats.org/officeDocument/2006/relationships/image" Target="../media/image12.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nature.com/articles/s41467-023-38674-4" TargetMode="External"/><Relationship Id="rId4" Type="http://schemas.openxmlformats.org/officeDocument/2006/relationships/image" Target="../media/image15.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www.nature.com/articles/nn.3381" TargetMode="External"/><Relationship Id="rId4" Type="http://schemas.openxmlformats.org/officeDocument/2006/relationships/image" Target="../media/image22.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hyperlink" Target="https://proceedings.neurips.cc/paper/2020/file/38a8e18d75e95ca619af8df0da1417f2-Paper.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hyperlink" Target="https://proceedings.neurips.cc/paper/2020/file/38a8e18d75e95ca619af8df0da1417f2-Paper.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arxiv.org/pdf/2112.06310.pdf" TargetMode="Externa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proceedings.neurips.cc/paper/2019/hash/f490c742cd8318b8ee6dca10af2a163f-Abstract.html" TargetMode="External"/><Relationship Id="rId4" Type="http://schemas.openxmlformats.org/officeDocument/2006/relationships/image" Target="../media/image25.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arxiv.org/pdf/2205.01404.pdf" TargetMode="External"/><Relationship Id="rId4" Type="http://schemas.openxmlformats.org/officeDocument/2006/relationships/hyperlink" Target="https://arxiv.org/pdf/2205.01404.pdf" TargetMode="External"/><Relationship Id="rId5" Type="http://schemas.openxmlformats.org/officeDocument/2006/relationships/hyperlink" Target="https://arxiv.org/pdf/2205.01404.pdf" TargetMode="External"/><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arxiv.org/abs/2212.10898" TargetMode="External"/><Relationship Id="rId4" Type="http://schemas.openxmlformats.org/officeDocument/2006/relationships/image" Target="../media/image28.png"/><Relationship Id="rId9"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hyperlink" Target="https://www.ncbi.nlm.nih.gov/pmc/articles/PMC991282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hyperlink" Target="https://www.ncbi.nlm.nih.gov/pmc/articles/PMC991282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proceedings.neurips.cc/paper/2020/hash/9e9a30b74c49d07d8150c8c83b1ccf07-Abstract.html" TargetMode="External"/><Relationship Id="rId4" Type="http://schemas.openxmlformats.org/officeDocument/2006/relationships/image" Target="../media/image43.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proceedings.neurips.cc/paper/2021/file/51a472c08e21aef54ed749806e3e6490-Paper.pdf" TargetMode="External"/><Relationship Id="rId4" Type="http://schemas.openxmlformats.org/officeDocument/2006/relationships/image" Target="../media/image44.png"/><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proceedings.mlr.press/v139/caucheteux21a/caucheteux21a.pdf" TargetMode="External"/><Relationship Id="rId4" Type="http://schemas.openxmlformats.org/officeDocument/2006/relationships/hyperlink" Target="http://proceedings.mlr.press/v139/caucheteux21a/caucheteux21a.pdf" TargetMode="External"/><Relationship Id="rId5" Type="http://schemas.openxmlformats.org/officeDocument/2006/relationships/hyperlink" Target="http://proceedings.mlr.press/v139/caucheteux21a/caucheteux21a.pdf" TargetMode="External"/><Relationship Id="rId6" Type="http://schemas.openxmlformats.org/officeDocument/2006/relationships/image" Target="../media/image47.png"/><Relationship Id="rId7"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www.biorxiv.org/content/10.1101/2022.06.08.495348v1.abstract" TargetMode="External"/><Relationship Id="rId4" Type="http://schemas.openxmlformats.org/officeDocument/2006/relationships/image" Target="../media/image48.png"/><Relationship Id="rId5"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arxiv.org/pdf/2212.08094.pdf" TargetMode="External"/><Relationship Id="rId4" Type="http://schemas.openxmlformats.org/officeDocument/2006/relationships/image" Target="../media/image49.png"/><Relationship Id="rId11" Type="http://schemas.openxmlformats.org/officeDocument/2006/relationships/image" Target="../media/image58.png"/><Relationship Id="rId10" Type="http://schemas.openxmlformats.org/officeDocument/2006/relationships/image" Target="../media/image57.png"/><Relationship Id="rId12" Type="http://schemas.openxmlformats.org/officeDocument/2006/relationships/image" Target="../media/image59.png"/><Relationship Id="rId9" Type="http://schemas.openxmlformats.org/officeDocument/2006/relationships/image" Target="../media/image56.png"/><Relationship Id="rId5" Type="http://schemas.openxmlformats.org/officeDocument/2006/relationships/image" Target="../media/image8.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60.png"/><Relationship Id="rId9" Type="http://schemas.openxmlformats.org/officeDocument/2006/relationships/image" Target="../media/image67.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hyperlink" Target="https://arxiv.org/pdf/2202.10376.pdf" TargetMode="External"/><Relationship Id="rId5"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8.png"/><Relationship Id="rId4" Type="http://schemas.openxmlformats.org/officeDocument/2006/relationships/hyperlink" Target="https://arxiv.org/pdf/2202.10376.pdf" TargetMode="External"/><Relationship Id="rId5"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hyperlink" Target="https://proceedings.neurips.cc/paper/2019/file/2b8501af7b64d1aaae7dd832805f0709-Paper.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hyperlink" Target="https://journals.plos.org/ploscompbiol/article?id=10.1371/journal.pcbi.1008558#:~:text=Neural%20information%20flow%20(NIF)%20provides,gradient%20descent%20from%20noninvasive%20data" TargetMode="External"/><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type="ctrTitle"/>
          </p:nvPr>
        </p:nvSpPr>
        <p:spPr>
          <a:xfrm>
            <a:off x="1125150" y="371788"/>
            <a:ext cx="6858000" cy="13050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 sz="4800">
                <a:solidFill>
                  <a:srgbClr val="FF0000"/>
                </a:solidFill>
                <a:latin typeface="Calibri"/>
                <a:ea typeface="Calibri"/>
                <a:cs typeface="Calibri"/>
                <a:sym typeface="Calibri"/>
              </a:rPr>
              <a:t>Deep Learning for Brain Encoding and Decoding</a:t>
            </a:r>
            <a:endParaRPr sz="3000"/>
          </a:p>
        </p:txBody>
      </p:sp>
      <p:sp>
        <p:nvSpPr>
          <p:cNvPr id="88" name="Google Shape;88;p19"/>
          <p:cNvSpPr txBox="1"/>
          <p:nvPr>
            <p:ph idx="1" type="subTitle"/>
          </p:nvPr>
        </p:nvSpPr>
        <p:spPr>
          <a:xfrm>
            <a:off x="592950" y="1847850"/>
            <a:ext cx="7922400" cy="1498800"/>
          </a:xfrm>
          <a:prstGeom prst="rect">
            <a:avLst/>
          </a:prstGeom>
          <a:noFill/>
          <a:ln>
            <a:noFill/>
          </a:ln>
        </p:spPr>
        <p:txBody>
          <a:bodyPr anchorCtr="0" anchor="t" bIns="34275" lIns="68575" spcFirstLastPara="1" rIns="68575" wrap="square" tIns="34275">
            <a:normAutofit fontScale="85000"/>
          </a:bodyPr>
          <a:lstStyle/>
          <a:p>
            <a:pPr indent="0" lvl="0" marL="0" rtl="0" algn="ctr">
              <a:lnSpc>
                <a:spcPct val="90000"/>
              </a:lnSpc>
              <a:spcBef>
                <a:spcPts val="0"/>
              </a:spcBef>
              <a:spcAft>
                <a:spcPts val="0"/>
              </a:spcAft>
              <a:buClr>
                <a:srgbClr val="00B0F0"/>
              </a:buClr>
              <a:buSzPct val="100000"/>
              <a:buNone/>
            </a:pPr>
            <a:r>
              <a:rPr lang="en" sz="2100">
                <a:solidFill>
                  <a:srgbClr val="00B0F0"/>
                </a:solidFill>
              </a:rPr>
              <a:t>Subba Reddy Oota</a:t>
            </a:r>
            <a:r>
              <a:rPr baseline="30000" lang="en" sz="2100">
                <a:solidFill>
                  <a:srgbClr val="00B0F0"/>
                </a:solidFill>
              </a:rPr>
              <a:t>1</a:t>
            </a:r>
            <a:r>
              <a:rPr lang="en" sz="2100">
                <a:solidFill>
                  <a:srgbClr val="00B0F0"/>
                </a:solidFill>
              </a:rPr>
              <a:t>, Manish Gupta</a:t>
            </a:r>
            <a:r>
              <a:rPr baseline="30000" lang="en" sz="2100">
                <a:solidFill>
                  <a:srgbClr val="00B0F0"/>
                </a:solidFill>
              </a:rPr>
              <a:t>2,3</a:t>
            </a:r>
            <a:r>
              <a:rPr lang="en" sz="2100">
                <a:solidFill>
                  <a:srgbClr val="00B0F0"/>
                </a:solidFill>
              </a:rPr>
              <a:t>, Raju S. Bapi</a:t>
            </a:r>
            <a:r>
              <a:rPr baseline="30000" lang="en" sz="2100">
                <a:solidFill>
                  <a:srgbClr val="00B0F0"/>
                </a:solidFill>
              </a:rPr>
              <a:t>2</a:t>
            </a:r>
            <a:r>
              <a:rPr lang="en" sz="2100">
                <a:solidFill>
                  <a:srgbClr val="00B0F0"/>
                </a:solidFill>
              </a:rPr>
              <a:t>, Mariya Toneva</a:t>
            </a:r>
            <a:r>
              <a:rPr baseline="30000" lang="en" sz="2100">
                <a:solidFill>
                  <a:srgbClr val="00B0F0"/>
                </a:solidFill>
              </a:rPr>
              <a:t>4</a:t>
            </a:r>
            <a:endParaRPr/>
          </a:p>
          <a:p>
            <a:pPr indent="0" lvl="0" marL="0" rtl="0" algn="ctr">
              <a:lnSpc>
                <a:spcPct val="90000"/>
              </a:lnSpc>
              <a:spcBef>
                <a:spcPts val="800"/>
              </a:spcBef>
              <a:spcAft>
                <a:spcPts val="0"/>
              </a:spcAft>
              <a:buClr>
                <a:schemeClr val="dk1"/>
              </a:buClr>
              <a:buSzPct val="100000"/>
              <a:buNone/>
            </a:pPr>
            <a:r>
              <a:t/>
            </a:r>
            <a:endParaRPr baseline="30000" sz="1000">
              <a:solidFill>
                <a:srgbClr val="00B050"/>
              </a:solidFill>
            </a:endParaRPr>
          </a:p>
          <a:p>
            <a:pPr indent="0" lvl="0" marL="0" rtl="0" algn="ctr">
              <a:lnSpc>
                <a:spcPct val="90000"/>
              </a:lnSpc>
              <a:spcBef>
                <a:spcPts val="800"/>
              </a:spcBef>
              <a:spcAft>
                <a:spcPts val="0"/>
              </a:spcAft>
              <a:buClr>
                <a:srgbClr val="00B050"/>
              </a:buClr>
              <a:buSzPct val="100000"/>
              <a:buNone/>
            </a:pPr>
            <a:r>
              <a:rPr baseline="30000" lang="en" sz="1700">
                <a:solidFill>
                  <a:srgbClr val="00B050"/>
                </a:solidFill>
              </a:rPr>
              <a:t>1</a:t>
            </a:r>
            <a:r>
              <a:rPr lang="en" sz="1700">
                <a:solidFill>
                  <a:srgbClr val="00B050"/>
                </a:solidFill>
              </a:rPr>
              <a:t>Inria Bordeaux, France; </a:t>
            </a:r>
            <a:r>
              <a:rPr baseline="30000" lang="en" sz="1700">
                <a:solidFill>
                  <a:srgbClr val="00B050"/>
                </a:solidFill>
              </a:rPr>
              <a:t>2</a:t>
            </a:r>
            <a:r>
              <a:rPr lang="en" sz="1700">
                <a:solidFill>
                  <a:srgbClr val="00B050"/>
                </a:solidFill>
              </a:rPr>
              <a:t>IIIT Hyderabad, India; </a:t>
            </a:r>
            <a:r>
              <a:rPr baseline="30000" lang="en" sz="1700">
                <a:solidFill>
                  <a:srgbClr val="00B050"/>
                </a:solidFill>
              </a:rPr>
              <a:t>3</a:t>
            </a:r>
            <a:r>
              <a:rPr lang="en" sz="1700">
                <a:solidFill>
                  <a:srgbClr val="00B050"/>
                </a:solidFill>
              </a:rPr>
              <a:t>Microsoft, India; </a:t>
            </a:r>
            <a:r>
              <a:rPr baseline="30000" lang="en" sz="1700">
                <a:solidFill>
                  <a:srgbClr val="00B050"/>
                </a:solidFill>
              </a:rPr>
              <a:t>4</a:t>
            </a:r>
            <a:r>
              <a:rPr lang="en" sz="1700">
                <a:solidFill>
                  <a:srgbClr val="00B050"/>
                </a:solidFill>
              </a:rPr>
              <a:t>MPI for Software Systems, Germany</a:t>
            </a:r>
            <a:endParaRPr/>
          </a:p>
          <a:p>
            <a:pPr indent="0" lvl="0" marL="0" rtl="0" algn="ctr">
              <a:lnSpc>
                <a:spcPct val="90000"/>
              </a:lnSpc>
              <a:spcBef>
                <a:spcPts val="800"/>
              </a:spcBef>
              <a:spcAft>
                <a:spcPts val="0"/>
              </a:spcAft>
              <a:buClr>
                <a:schemeClr val="dk1"/>
              </a:buClr>
              <a:buSzPct val="63636"/>
              <a:buNone/>
            </a:pPr>
            <a:r>
              <a:t/>
            </a:r>
            <a:endParaRPr sz="1100"/>
          </a:p>
          <a:p>
            <a:pPr indent="0" lvl="0" marL="0" rtl="0" algn="ctr">
              <a:lnSpc>
                <a:spcPct val="90000"/>
              </a:lnSpc>
              <a:spcBef>
                <a:spcPts val="800"/>
              </a:spcBef>
              <a:spcAft>
                <a:spcPts val="0"/>
              </a:spcAft>
              <a:buClr>
                <a:schemeClr val="dk1"/>
              </a:buClr>
              <a:buSzPct val="66666"/>
              <a:buNone/>
            </a:pPr>
            <a:r>
              <a:rPr lang="en"/>
              <a:t>subba-reddy.oota@inria.fr, gmanish@microsoft.com, raju.bapi@iiit.ac.in, mtoneva@mpi-sws.org</a:t>
            </a:r>
            <a:endParaRPr/>
          </a:p>
        </p:txBody>
      </p:sp>
      <p:sp>
        <p:nvSpPr>
          <p:cNvPr id="89" name="Google Shape;89;p19"/>
          <p:cNvSpPr txBox="1"/>
          <p:nvPr>
            <p:ph idx="4294967295"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pic>
        <p:nvPicPr>
          <p:cNvPr descr="A picture containing person, wall, indoor, person&#10;&#10;Description automatically generated" id="90" name="Google Shape;90;p19"/>
          <p:cNvPicPr preferRelativeResize="0"/>
          <p:nvPr/>
        </p:nvPicPr>
        <p:blipFill rotWithShape="1">
          <a:blip r:embed="rId3">
            <a:alphaModFix/>
          </a:blip>
          <a:srcRect b="0" l="0" r="0" t="0"/>
          <a:stretch/>
        </p:blipFill>
        <p:spPr>
          <a:xfrm>
            <a:off x="1905000" y="3421595"/>
            <a:ext cx="925188" cy="980799"/>
          </a:xfrm>
          <a:prstGeom prst="rect">
            <a:avLst/>
          </a:prstGeom>
          <a:noFill/>
          <a:ln>
            <a:noFill/>
          </a:ln>
        </p:spPr>
      </p:pic>
      <p:pic>
        <p:nvPicPr>
          <p:cNvPr descr="A picture containing person, person, wall, indoor&#10;&#10;Description automatically generated" id="91" name="Google Shape;91;p19"/>
          <p:cNvPicPr preferRelativeResize="0"/>
          <p:nvPr/>
        </p:nvPicPr>
        <p:blipFill rotWithShape="1">
          <a:blip r:embed="rId4">
            <a:alphaModFix/>
          </a:blip>
          <a:srcRect b="0" l="0" r="0" t="0"/>
          <a:stretch/>
        </p:blipFill>
        <p:spPr>
          <a:xfrm>
            <a:off x="3196590" y="3421594"/>
            <a:ext cx="882075" cy="980800"/>
          </a:xfrm>
          <a:prstGeom prst="rect">
            <a:avLst/>
          </a:prstGeom>
          <a:noFill/>
          <a:ln>
            <a:noFill/>
          </a:ln>
        </p:spPr>
      </p:pic>
      <p:pic>
        <p:nvPicPr>
          <p:cNvPr descr="A picture containing person, indoor, wearing, posing&#10;&#10;Description automatically generated" id="92" name="Google Shape;92;p19"/>
          <p:cNvPicPr preferRelativeResize="0"/>
          <p:nvPr/>
        </p:nvPicPr>
        <p:blipFill rotWithShape="1">
          <a:blip r:embed="rId5">
            <a:alphaModFix/>
          </a:blip>
          <a:srcRect b="0" l="0" r="0" t="0"/>
          <a:stretch/>
        </p:blipFill>
        <p:spPr>
          <a:xfrm>
            <a:off x="4497731" y="3421593"/>
            <a:ext cx="925189" cy="980800"/>
          </a:xfrm>
          <a:prstGeom prst="rect">
            <a:avLst/>
          </a:prstGeom>
          <a:noFill/>
          <a:ln>
            <a:noFill/>
          </a:ln>
        </p:spPr>
      </p:pic>
      <p:pic>
        <p:nvPicPr>
          <p:cNvPr descr="A person smiling for the camera&#10;&#10;Description automatically generated with medium confidence" id="93" name="Google Shape;93;p19"/>
          <p:cNvPicPr preferRelativeResize="0"/>
          <p:nvPr/>
        </p:nvPicPr>
        <p:blipFill rotWithShape="1">
          <a:blip r:embed="rId6">
            <a:alphaModFix/>
          </a:blip>
          <a:srcRect b="0" l="0" r="0" t="0"/>
          <a:stretch/>
        </p:blipFill>
        <p:spPr>
          <a:xfrm>
            <a:off x="5771932" y="3421593"/>
            <a:ext cx="925189" cy="98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Training DL models using brain recordings</a:t>
            </a:r>
            <a:endParaRPr/>
          </a:p>
        </p:txBody>
      </p:sp>
      <p:sp>
        <p:nvSpPr>
          <p:cNvPr id="225" name="Google Shape;225;p28"/>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26" name="Google Shape;226;p28"/>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Khosla, Meenakshi, and Leila Wehbe. "High-level visual areas act like domain-general filters with strong selectivity and functional specialization." bioRxiv (2022).</a:t>
            </a:r>
            <a:endParaRPr/>
          </a:p>
        </p:txBody>
      </p:sp>
      <p:grpSp>
        <p:nvGrpSpPr>
          <p:cNvPr id="227" name="Google Shape;227;p28"/>
          <p:cNvGrpSpPr/>
          <p:nvPr/>
        </p:nvGrpSpPr>
        <p:grpSpPr>
          <a:xfrm>
            <a:off x="250148" y="2519763"/>
            <a:ext cx="7045242" cy="1935904"/>
            <a:chOff x="107325" y="956838"/>
            <a:chExt cx="7823700" cy="2425337"/>
          </a:xfrm>
        </p:grpSpPr>
        <p:pic>
          <p:nvPicPr>
            <p:cNvPr id="228" name="Google Shape;228;p28"/>
            <p:cNvPicPr preferRelativeResize="0"/>
            <p:nvPr/>
          </p:nvPicPr>
          <p:blipFill rotWithShape="1">
            <a:blip r:embed="rId4">
              <a:alphaModFix/>
            </a:blip>
            <a:srcRect b="0" l="0" r="26188" t="0"/>
            <a:stretch/>
          </p:blipFill>
          <p:spPr>
            <a:xfrm>
              <a:off x="107326" y="956838"/>
              <a:ext cx="6524488" cy="2209784"/>
            </a:xfrm>
            <a:prstGeom prst="rect">
              <a:avLst/>
            </a:prstGeom>
            <a:noFill/>
            <a:ln>
              <a:noFill/>
            </a:ln>
          </p:spPr>
        </p:pic>
        <p:sp>
          <p:nvSpPr>
            <p:cNvPr id="229" name="Google Shape;229;p28"/>
            <p:cNvSpPr/>
            <p:nvPr/>
          </p:nvSpPr>
          <p:spPr>
            <a:xfrm>
              <a:off x="107325" y="3041650"/>
              <a:ext cx="1521300" cy="27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2738100" y="3071725"/>
              <a:ext cx="1521300" cy="27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5414025" y="3108275"/>
              <a:ext cx="2517000" cy="27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8"/>
          <p:cNvSpPr txBox="1"/>
          <p:nvPr/>
        </p:nvSpPr>
        <p:spPr>
          <a:xfrm>
            <a:off x="199475" y="854050"/>
            <a:ext cx="49662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natural scenes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brain-optimized CNN</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vision</a:t>
            </a:r>
            <a:endParaRPr/>
          </a:p>
        </p:txBody>
      </p:sp>
      <p:sp>
        <p:nvSpPr>
          <p:cNvPr id="233" name="Google Shape;233;p28"/>
          <p:cNvSpPr txBox="1"/>
          <p:nvPr/>
        </p:nvSpPr>
        <p:spPr>
          <a:xfrm>
            <a:off x="6457950" y="2662413"/>
            <a:ext cx="2416200" cy="1262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Brain-optimized vision model can predict brain signals corresponding to a category of stimuli that it was never trained on</a:t>
            </a:r>
            <a:endParaRPr>
              <a:solidFill>
                <a:schemeClr val="dk1"/>
              </a:solidFill>
              <a:latin typeface="Calibri"/>
              <a:ea typeface="Calibri"/>
              <a:cs typeface="Calibri"/>
              <a:sym typeface="Calibri"/>
            </a:endParaRPr>
          </a:p>
        </p:txBody>
      </p:sp>
      <p:pic>
        <p:nvPicPr>
          <p:cNvPr id="234" name="Google Shape;234;p28"/>
          <p:cNvPicPr preferRelativeResize="0"/>
          <p:nvPr/>
        </p:nvPicPr>
        <p:blipFill rotWithShape="1">
          <a:blip r:embed="rId5">
            <a:alphaModFix/>
          </a:blip>
          <a:srcRect b="0" l="0" r="49596" t="0"/>
          <a:stretch/>
        </p:blipFill>
        <p:spPr>
          <a:xfrm>
            <a:off x="5165675" y="751500"/>
            <a:ext cx="3550874" cy="1599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Training DL models using brain recordings</a:t>
            </a:r>
            <a:endParaRPr/>
          </a:p>
        </p:txBody>
      </p:sp>
      <p:sp>
        <p:nvSpPr>
          <p:cNvPr id="240" name="Google Shape;240;p29"/>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241" name="Google Shape;241;p29"/>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9"/>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St-Yves, Ghislain, Emily J. Allen, Yihan Wu, Kendrick Kay, and Thomas Naselaris. "Brain-optimized neural networks learn non-hierarchical models of representation in human visual cortex." Nature Communications (2023).</a:t>
            </a:r>
            <a:endParaRPr/>
          </a:p>
        </p:txBody>
      </p:sp>
      <p:sp>
        <p:nvSpPr>
          <p:cNvPr id="243" name="Google Shape;243;p29"/>
          <p:cNvSpPr txBox="1"/>
          <p:nvPr/>
        </p:nvSpPr>
        <p:spPr>
          <a:xfrm>
            <a:off x="199475" y="854050"/>
            <a:ext cx="49662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natural scenes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brain-optimized CNN</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vision</a:t>
            </a:r>
            <a:endParaRPr/>
          </a:p>
        </p:txBody>
      </p:sp>
      <p:sp>
        <p:nvSpPr>
          <p:cNvPr id="244" name="Google Shape;244;p29"/>
          <p:cNvSpPr txBox="1"/>
          <p:nvPr/>
        </p:nvSpPr>
        <p:spPr>
          <a:xfrm>
            <a:off x="6215675" y="2906825"/>
            <a:ext cx="2416200" cy="831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Brain-optimized vision model can learn representations that do not follow a strict hierarchy</a:t>
            </a:r>
            <a:endParaRPr>
              <a:solidFill>
                <a:schemeClr val="dk1"/>
              </a:solidFill>
              <a:latin typeface="Calibri"/>
              <a:ea typeface="Calibri"/>
              <a:cs typeface="Calibri"/>
              <a:sym typeface="Calibri"/>
            </a:endParaRPr>
          </a:p>
        </p:txBody>
      </p:sp>
      <p:pic>
        <p:nvPicPr>
          <p:cNvPr id="245" name="Google Shape;245;p29"/>
          <p:cNvPicPr preferRelativeResize="0"/>
          <p:nvPr/>
        </p:nvPicPr>
        <p:blipFill>
          <a:blip r:embed="rId4">
            <a:alphaModFix/>
          </a:blip>
          <a:stretch>
            <a:fillRect/>
          </a:stretch>
        </p:blipFill>
        <p:spPr>
          <a:xfrm>
            <a:off x="4648275" y="854050"/>
            <a:ext cx="4302025" cy="1378999"/>
          </a:xfrm>
          <a:prstGeom prst="rect">
            <a:avLst/>
          </a:prstGeom>
          <a:noFill/>
          <a:ln>
            <a:noFill/>
          </a:ln>
        </p:spPr>
      </p:pic>
      <p:pic>
        <p:nvPicPr>
          <p:cNvPr id="246" name="Google Shape;246;p29"/>
          <p:cNvPicPr preferRelativeResize="0"/>
          <p:nvPr/>
        </p:nvPicPr>
        <p:blipFill>
          <a:blip r:embed="rId5">
            <a:alphaModFix/>
          </a:blip>
          <a:stretch>
            <a:fillRect/>
          </a:stretch>
        </p:blipFill>
        <p:spPr>
          <a:xfrm>
            <a:off x="367100" y="2659550"/>
            <a:ext cx="5689576" cy="147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in using DL for cognitive modeling</a:t>
            </a:r>
            <a:endParaRPr/>
          </a:p>
        </p:txBody>
      </p:sp>
      <p:sp>
        <p:nvSpPr>
          <p:cNvPr id="252" name="Google Shape;252;p30"/>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Not designed to specifically model brain processing</a:t>
            </a:r>
            <a:endParaRPr/>
          </a:p>
          <a:p>
            <a:pPr indent="-330200" lvl="1" marL="914400" rtl="0" algn="l">
              <a:spcBef>
                <a:spcPts val="1000"/>
              </a:spcBef>
              <a:spcAft>
                <a:spcPts val="0"/>
              </a:spcAft>
              <a:buSzPts val="1600"/>
              <a:buFont typeface="Calibri"/>
              <a:buChar char="•"/>
            </a:pPr>
            <a:r>
              <a:rPr lang="en" sz="1800"/>
              <a:t>Training DL models using brain recordings</a:t>
            </a:r>
            <a:endParaRPr sz="1800"/>
          </a:p>
          <a:p>
            <a:pPr indent="-330200" lvl="1" marL="914400" rtl="0" algn="l">
              <a:spcBef>
                <a:spcPts val="1000"/>
              </a:spcBef>
              <a:spcAft>
                <a:spcPts val="0"/>
              </a:spcAft>
              <a:buSzPts val="1600"/>
              <a:buFont typeface="Calibri"/>
              <a:buChar char="•"/>
            </a:pPr>
            <a:r>
              <a:rPr b="1" lang="en" sz="1800"/>
              <a:t>Task-based modeling</a:t>
            </a:r>
            <a:endParaRPr b="1"/>
          </a:p>
          <a:p>
            <a:pPr indent="-361950" lvl="0" marL="457200" rtl="0" algn="l">
              <a:spcBef>
                <a:spcPts val="1000"/>
              </a:spcBef>
              <a:spcAft>
                <a:spcPts val="0"/>
              </a:spcAft>
              <a:buSzPts val="2100"/>
              <a:buFont typeface="Calibri"/>
              <a:buChar char="•"/>
            </a:pPr>
            <a:r>
              <a:rPr lang="en"/>
              <a:t>Can be difficult to interpret due to multiple sources of information</a:t>
            </a:r>
            <a:endParaRPr/>
          </a:p>
          <a:p>
            <a:pPr indent="-330200" lvl="1" marL="914400" rtl="0" algn="l">
              <a:spcBef>
                <a:spcPts val="1000"/>
              </a:spcBef>
              <a:spcAft>
                <a:spcPts val="0"/>
              </a:spcAft>
              <a:buSzPts val="1600"/>
              <a:buFont typeface="Calibri"/>
              <a:buChar char="•"/>
            </a:pPr>
            <a:r>
              <a:rPr lang="en"/>
              <a:t>Disentangling contributions of different info sources to brain predictions</a:t>
            </a:r>
            <a:endParaRPr/>
          </a:p>
        </p:txBody>
      </p:sp>
      <p:sp>
        <p:nvSpPr>
          <p:cNvPr id="253" name="Google Shape;253;p30"/>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Tasks affect processing</a:t>
            </a:r>
            <a:endParaRPr/>
          </a:p>
        </p:txBody>
      </p:sp>
      <p:sp>
        <p:nvSpPr>
          <p:cNvPr id="259" name="Google Shape;259;p31"/>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260" name="Google Shape;260;p31"/>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61" name="Google Shape;261;p31"/>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Çukur, Tolga, Shinji Nishimoto, Alexander G. Huth, and Jack L. Gallant. "Attention during natural vision warps semantic representation across the human brain." Nature neuroscience 16, no. 6 (2013): 763-770.</a:t>
            </a:r>
            <a:endParaRPr/>
          </a:p>
        </p:txBody>
      </p:sp>
      <p:pic>
        <p:nvPicPr>
          <p:cNvPr id="262" name="Google Shape;262;p31"/>
          <p:cNvPicPr preferRelativeResize="0"/>
          <p:nvPr/>
        </p:nvPicPr>
        <p:blipFill>
          <a:blip r:embed="rId4">
            <a:alphaModFix/>
          </a:blip>
          <a:stretch>
            <a:fillRect/>
          </a:stretch>
        </p:blipFill>
        <p:spPr>
          <a:xfrm>
            <a:off x="4660725" y="2585150"/>
            <a:ext cx="4327224" cy="2037374"/>
          </a:xfrm>
          <a:prstGeom prst="rect">
            <a:avLst/>
          </a:prstGeom>
          <a:noFill/>
          <a:ln>
            <a:noFill/>
          </a:ln>
        </p:spPr>
      </p:pic>
      <p:pic>
        <p:nvPicPr>
          <p:cNvPr id="263" name="Google Shape;263;p31"/>
          <p:cNvPicPr preferRelativeResize="0"/>
          <p:nvPr/>
        </p:nvPicPr>
        <p:blipFill>
          <a:blip r:embed="rId5">
            <a:alphaModFix/>
          </a:blip>
          <a:stretch>
            <a:fillRect/>
          </a:stretch>
        </p:blipFill>
        <p:spPr>
          <a:xfrm>
            <a:off x="110725" y="2842125"/>
            <a:ext cx="4341637" cy="1541013"/>
          </a:xfrm>
          <a:prstGeom prst="rect">
            <a:avLst/>
          </a:prstGeom>
          <a:noFill/>
          <a:ln>
            <a:noFill/>
          </a:ln>
        </p:spPr>
      </p:pic>
      <p:sp>
        <p:nvSpPr>
          <p:cNvPr id="264" name="Google Shape;264;p31"/>
          <p:cNvSpPr txBox="1"/>
          <p:nvPr/>
        </p:nvSpPr>
        <p:spPr>
          <a:xfrm>
            <a:off x="199475" y="854050"/>
            <a:ext cx="4966200" cy="17469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Stimuli: natural movies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Task: visual search for vehicles or humans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Stimulus representation: object and action labels from WordNet</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Font typeface="Calibri"/>
              <a:buChar char="•"/>
            </a:pPr>
            <a:r>
              <a:rPr lang="en" sz="1700">
                <a:solidFill>
                  <a:schemeClr val="dk1"/>
                </a:solidFill>
                <a:latin typeface="Calibri"/>
                <a:ea typeface="Calibri"/>
                <a:cs typeface="Calibri"/>
                <a:sym typeface="Calibri"/>
              </a:rPr>
              <a:t>Brain recording &amp; modality: fMRI, vision</a:t>
            </a:r>
            <a:endParaRPr/>
          </a:p>
        </p:txBody>
      </p:sp>
      <p:sp>
        <p:nvSpPr>
          <p:cNvPr id="265" name="Google Shape;265;p31"/>
          <p:cNvSpPr txBox="1"/>
          <p:nvPr/>
        </p:nvSpPr>
        <p:spPr>
          <a:xfrm>
            <a:off x="5226550" y="1046150"/>
            <a:ext cx="2416200" cy="1262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Category-based attention during natural vision alters representation of both attended and unattended categories</a:t>
            </a:r>
            <a:endParaRPr>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Tasks affect processing</a:t>
            </a:r>
            <a:endParaRPr/>
          </a:p>
        </p:txBody>
      </p:sp>
      <p:sp>
        <p:nvSpPr>
          <p:cNvPr id="271" name="Google Shape;271;p32"/>
          <p:cNvSpPr/>
          <p:nvPr/>
        </p:nvSpPr>
        <p:spPr>
          <a:xfrm>
            <a:off x="1700230" y="981156"/>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
                <a:solidFill>
                  <a:schemeClr val="lt1"/>
                </a:solidFill>
              </a:rPr>
              <a:t>bear</a:t>
            </a:r>
            <a:endParaRPr>
              <a:solidFill>
                <a:schemeClr val="lt1"/>
              </a:solidFill>
            </a:endParaRPr>
          </a:p>
        </p:txBody>
      </p:sp>
      <p:sp>
        <p:nvSpPr>
          <p:cNvPr id="272" name="Google Shape;272;p32"/>
          <p:cNvSpPr/>
          <p:nvPr/>
        </p:nvSpPr>
        <p:spPr>
          <a:xfrm>
            <a:off x="1139680" y="1289708"/>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X</a:t>
            </a:r>
            <a:endParaRPr>
              <a:solidFill>
                <a:srgbClr val="FF0000"/>
              </a:solidFill>
            </a:endParaRPr>
          </a:p>
        </p:txBody>
      </p:sp>
      <p:sp>
        <p:nvSpPr>
          <p:cNvPr id="273" name="Google Shape;273;p32"/>
          <p:cNvSpPr/>
          <p:nvPr/>
        </p:nvSpPr>
        <p:spPr>
          <a:xfrm>
            <a:off x="606300" y="1649538"/>
            <a:ext cx="729900" cy="6375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chemeClr val="lt1"/>
                </a:solidFill>
              </a:rPr>
              <a:t>   veg?</a:t>
            </a:r>
            <a:endParaRPr sz="1350">
              <a:solidFill>
                <a:schemeClr val="lt1"/>
              </a:solidFill>
            </a:endParaRPr>
          </a:p>
        </p:txBody>
      </p:sp>
      <p:pic>
        <p:nvPicPr>
          <p:cNvPr descr="transparent_meg_helmet.ashx" id="274" name="Google Shape;274;p32"/>
          <p:cNvPicPr preferRelativeResize="0"/>
          <p:nvPr/>
        </p:nvPicPr>
        <p:blipFill>
          <a:blip r:embed="rId3">
            <a:alphaModFix/>
          </a:blip>
          <a:stretch>
            <a:fillRect/>
          </a:stretch>
        </p:blipFill>
        <p:spPr>
          <a:xfrm>
            <a:off x="3057805" y="946990"/>
            <a:ext cx="647124" cy="687778"/>
          </a:xfrm>
          <a:prstGeom prst="rect">
            <a:avLst/>
          </a:prstGeom>
          <a:noFill/>
          <a:ln>
            <a:noFill/>
          </a:ln>
        </p:spPr>
      </p:pic>
      <p:pic>
        <p:nvPicPr>
          <p:cNvPr id="275" name="Google Shape;275;p32"/>
          <p:cNvPicPr preferRelativeResize="0"/>
          <p:nvPr/>
        </p:nvPicPr>
        <p:blipFill rotWithShape="1">
          <a:blip r:embed="rId4">
            <a:alphaModFix/>
          </a:blip>
          <a:srcRect b="49622" l="28314" r="57982" t="38656"/>
          <a:stretch/>
        </p:blipFill>
        <p:spPr>
          <a:xfrm>
            <a:off x="1869797" y="1087571"/>
            <a:ext cx="464460" cy="245441"/>
          </a:xfrm>
          <a:prstGeom prst="rect">
            <a:avLst/>
          </a:prstGeom>
          <a:noFill/>
          <a:ln>
            <a:noFill/>
          </a:ln>
        </p:spPr>
      </p:pic>
      <p:cxnSp>
        <p:nvCxnSpPr>
          <p:cNvPr id="276" name="Google Shape;276;p32"/>
          <p:cNvCxnSpPr/>
          <p:nvPr/>
        </p:nvCxnSpPr>
        <p:spPr>
          <a:xfrm>
            <a:off x="2487490" y="1290871"/>
            <a:ext cx="393900" cy="0"/>
          </a:xfrm>
          <a:prstGeom prst="straightConnector1">
            <a:avLst/>
          </a:prstGeom>
          <a:noFill/>
          <a:ln cap="flat" cmpd="sng" w="38100">
            <a:solidFill>
              <a:schemeClr val="dk2"/>
            </a:solidFill>
            <a:prstDash val="solid"/>
            <a:round/>
            <a:headEnd len="med" w="med" type="none"/>
            <a:tailEnd len="med" w="med" type="triangle"/>
          </a:ln>
        </p:spPr>
      </p:cxnSp>
      <p:cxnSp>
        <p:nvCxnSpPr>
          <p:cNvPr id="277" name="Google Shape;277;p32"/>
          <p:cNvCxnSpPr/>
          <p:nvPr/>
        </p:nvCxnSpPr>
        <p:spPr>
          <a:xfrm>
            <a:off x="2487490" y="2723699"/>
            <a:ext cx="393900" cy="0"/>
          </a:xfrm>
          <a:prstGeom prst="straightConnector1">
            <a:avLst/>
          </a:prstGeom>
          <a:noFill/>
          <a:ln cap="flat" cmpd="sng" w="38100">
            <a:solidFill>
              <a:schemeClr val="dk2"/>
            </a:solidFill>
            <a:prstDash val="solid"/>
            <a:round/>
            <a:headEnd len="med" w="med" type="none"/>
            <a:tailEnd len="med" w="med" type="triangle"/>
          </a:ln>
        </p:spPr>
      </p:cxnSp>
      <p:pic>
        <p:nvPicPr>
          <p:cNvPr descr="transparent_meg_helmet.ashx" id="278" name="Google Shape;278;p32"/>
          <p:cNvPicPr preferRelativeResize="0"/>
          <p:nvPr/>
        </p:nvPicPr>
        <p:blipFill>
          <a:blip r:embed="rId3">
            <a:alphaModFix/>
          </a:blip>
          <a:stretch>
            <a:fillRect/>
          </a:stretch>
        </p:blipFill>
        <p:spPr>
          <a:xfrm>
            <a:off x="3057805" y="2379809"/>
            <a:ext cx="647124" cy="687778"/>
          </a:xfrm>
          <a:prstGeom prst="rect">
            <a:avLst/>
          </a:prstGeom>
          <a:noFill/>
          <a:ln>
            <a:noFill/>
          </a:ln>
        </p:spPr>
      </p:pic>
      <p:sp>
        <p:nvSpPr>
          <p:cNvPr id="279" name="Google Shape;279;p32"/>
          <p:cNvSpPr/>
          <p:nvPr/>
        </p:nvSpPr>
        <p:spPr>
          <a:xfrm>
            <a:off x="1713812" y="2423972"/>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
                <a:solidFill>
                  <a:schemeClr val="lt1"/>
                </a:solidFill>
              </a:rPr>
              <a:t>bear</a:t>
            </a:r>
            <a:endParaRPr>
              <a:solidFill>
                <a:schemeClr val="lt1"/>
              </a:solidFill>
            </a:endParaRPr>
          </a:p>
        </p:txBody>
      </p:sp>
      <p:sp>
        <p:nvSpPr>
          <p:cNvPr id="280" name="Google Shape;280;p32"/>
          <p:cNvSpPr/>
          <p:nvPr/>
        </p:nvSpPr>
        <p:spPr>
          <a:xfrm>
            <a:off x="1153262" y="2732524"/>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X</a:t>
            </a:r>
            <a:endParaRPr>
              <a:solidFill>
                <a:srgbClr val="FF0000"/>
              </a:solidFill>
            </a:endParaRPr>
          </a:p>
        </p:txBody>
      </p:sp>
      <p:sp>
        <p:nvSpPr>
          <p:cNvPr id="281" name="Google Shape;281;p32"/>
          <p:cNvSpPr/>
          <p:nvPr/>
        </p:nvSpPr>
        <p:spPr>
          <a:xfrm>
            <a:off x="619882" y="3092355"/>
            <a:ext cx="729900" cy="6375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50">
                <a:solidFill>
                  <a:schemeClr val="lt1"/>
                </a:solidFill>
              </a:rPr>
              <a:t>tool?</a:t>
            </a:r>
            <a:endParaRPr sz="1350">
              <a:solidFill>
                <a:schemeClr val="lt1"/>
              </a:solidFill>
            </a:endParaRPr>
          </a:p>
        </p:txBody>
      </p:sp>
      <p:pic>
        <p:nvPicPr>
          <p:cNvPr id="282" name="Google Shape;282;p32"/>
          <p:cNvPicPr preferRelativeResize="0"/>
          <p:nvPr/>
        </p:nvPicPr>
        <p:blipFill rotWithShape="1">
          <a:blip r:embed="rId4">
            <a:alphaModFix/>
          </a:blip>
          <a:srcRect b="49622" l="28314" r="57982" t="38656"/>
          <a:stretch/>
        </p:blipFill>
        <p:spPr>
          <a:xfrm>
            <a:off x="1883449" y="2530387"/>
            <a:ext cx="464460" cy="245441"/>
          </a:xfrm>
          <a:prstGeom prst="rect">
            <a:avLst/>
          </a:prstGeom>
          <a:noFill/>
          <a:ln>
            <a:noFill/>
          </a:ln>
        </p:spPr>
      </p:pic>
      <p:cxnSp>
        <p:nvCxnSpPr>
          <p:cNvPr id="283" name="Google Shape;283;p32"/>
          <p:cNvCxnSpPr/>
          <p:nvPr/>
        </p:nvCxnSpPr>
        <p:spPr>
          <a:xfrm>
            <a:off x="3863579" y="1290879"/>
            <a:ext cx="393900" cy="0"/>
          </a:xfrm>
          <a:prstGeom prst="straightConnector1">
            <a:avLst/>
          </a:prstGeom>
          <a:noFill/>
          <a:ln cap="flat" cmpd="sng" w="38100">
            <a:solidFill>
              <a:schemeClr val="dk2"/>
            </a:solidFill>
            <a:prstDash val="solid"/>
            <a:round/>
            <a:headEnd len="med" w="med" type="none"/>
            <a:tailEnd len="med" w="med" type="triangle"/>
          </a:ln>
        </p:spPr>
      </p:cxnSp>
      <p:cxnSp>
        <p:nvCxnSpPr>
          <p:cNvPr id="284" name="Google Shape;284;p32"/>
          <p:cNvCxnSpPr/>
          <p:nvPr/>
        </p:nvCxnSpPr>
        <p:spPr>
          <a:xfrm>
            <a:off x="3894535" y="2723699"/>
            <a:ext cx="393900" cy="0"/>
          </a:xfrm>
          <a:prstGeom prst="straightConnector1">
            <a:avLst/>
          </a:prstGeom>
          <a:noFill/>
          <a:ln cap="flat" cmpd="sng" w="38100">
            <a:solidFill>
              <a:schemeClr val="dk2"/>
            </a:solidFill>
            <a:prstDash val="solid"/>
            <a:round/>
            <a:headEnd len="med" w="med" type="none"/>
            <a:tailEnd len="med" w="med" type="triangle"/>
          </a:ln>
        </p:spPr>
      </p:cxnSp>
      <p:pic>
        <p:nvPicPr>
          <p:cNvPr id="285" name="Google Shape;285;p32"/>
          <p:cNvPicPr preferRelativeResize="0"/>
          <p:nvPr/>
        </p:nvPicPr>
        <p:blipFill>
          <a:blip r:embed="rId5">
            <a:alphaModFix/>
          </a:blip>
          <a:stretch>
            <a:fillRect/>
          </a:stretch>
        </p:blipFill>
        <p:spPr>
          <a:xfrm>
            <a:off x="4532625" y="1073103"/>
            <a:ext cx="876273" cy="435582"/>
          </a:xfrm>
          <a:prstGeom prst="rect">
            <a:avLst/>
          </a:prstGeom>
          <a:noFill/>
          <a:ln>
            <a:noFill/>
          </a:ln>
        </p:spPr>
      </p:pic>
      <p:pic>
        <p:nvPicPr>
          <p:cNvPr id="286" name="Google Shape;286;p32"/>
          <p:cNvPicPr preferRelativeResize="0"/>
          <p:nvPr/>
        </p:nvPicPr>
        <p:blipFill>
          <a:blip r:embed="rId6">
            <a:alphaModFix/>
          </a:blip>
          <a:stretch>
            <a:fillRect/>
          </a:stretch>
        </p:blipFill>
        <p:spPr>
          <a:xfrm>
            <a:off x="4532625" y="2537488"/>
            <a:ext cx="876273" cy="435582"/>
          </a:xfrm>
          <a:prstGeom prst="rect">
            <a:avLst/>
          </a:prstGeom>
          <a:noFill/>
          <a:ln>
            <a:noFill/>
          </a:ln>
        </p:spPr>
      </p:pic>
      <p:sp>
        <p:nvSpPr>
          <p:cNvPr id="287" name="Google Shape;287;p32"/>
          <p:cNvSpPr txBox="1"/>
          <p:nvPr/>
        </p:nvSpPr>
        <p:spPr>
          <a:xfrm>
            <a:off x="4689178" y="2955536"/>
            <a:ext cx="9093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800ms</a:t>
            </a:r>
            <a:endParaRPr sz="1000">
              <a:latin typeface="Lato"/>
              <a:ea typeface="Lato"/>
              <a:cs typeface="Lato"/>
              <a:sym typeface="Lato"/>
            </a:endParaRPr>
          </a:p>
        </p:txBody>
      </p:sp>
      <p:sp>
        <p:nvSpPr>
          <p:cNvPr id="288" name="Google Shape;288;p32"/>
          <p:cNvSpPr txBox="1"/>
          <p:nvPr/>
        </p:nvSpPr>
        <p:spPr>
          <a:xfrm rot="-5400000">
            <a:off x="3913250" y="2589824"/>
            <a:ext cx="9690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306 sensors</a:t>
            </a:r>
            <a:endParaRPr sz="1000">
              <a:latin typeface="Lato"/>
              <a:ea typeface="Lato"/>
              <a:cs typeface="Lato"/>
              <a:sym typeface="Lato"/>
            </a:endParaRPr>
          </a:p>
        </p:txBody>
      </p:sp>
      <p:sp>
        <p:nvSpPr>
          <p:cNvPr id="289" name="Google Shape;289;p32"/>
          <p:cNvSpPr txBox="1"/>
          <p:nvPr/>
        </p:nvSpPr>
        <p:spPr>
          <a:xfrm>
            <a:off x="4664350" y="1498809"/>
            <a:ext cx="9093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800ms</a:t>
            </a:r>
            <a:endParaRPr sz="1000">
              <a:latin typeface="Lato"/>
              <a:ea typeface="Lato"/>
              <a:cs typeface="Lato"/>
              <a:sym typeface="Lato"/>
            </a:endParaRPr>
          </a:p>
        </p:txBody>
      </p:sp>
      <p:sp>
        <p:nvSpPr>
          <p:cNvPr id="290" name="Google Shape;290;p32"/>
          <p:cNvSpPr txBox="1"/>
          <p:nvPr/>
        </p:nvSpPr>
        <p:spPr>
          <a:xfrm rot="-5400000">
            <a:off x="3880625" y="1049096"/>
            <a:ext cx="9846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306 sensors</a:t>
            </a:r>
            <a:endParaRPr sz="1000">
              <a:latin typeface="Lato"/>
              <a:ea typeface="Lato"/>
              <a:cs typeface="Lato"/>
              <a:sym typeface="Lato"/>
            </a:endParaRPr>
          </a:p>
        </p:txBody>
      </p:sp>
      <p:sp>
        <p:nvSpPr>
          <p:cNvPr id="291" name="Google Shape;291;p32"/>
          <p:cNvSpPr/>
          <p:nvPr/>
        </p:nvSpPr>
        <p:spPr>
          <a:xfrm>
            <a:off x="5441817" y="1290867"/>
            <a:ext cx="207900" cy="1447200"/>
          </a:xfrm>
          <a:prstGeom prst="rightBrace">
            <a:avLst>
              <a:gd fmla="val 8333" name="adj1"/>
              <a:gd fmla="val 49839"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txBox="1"/>
          <p:nvPr/>
        </p:nvSpPr>
        <p:spPr>
          <a:xfrm>
            <a:off x="5674674" y="1661427"/>
            <a:ext cx="1320000" cy="1267200"/>
          </a:xfrm>
          <a:prstGeom prst="rect">
            <a:avLst/>
          </a:prstGeom>
          <a:noFill/>
          <a:ln>
            <a:noFill/>
          </a:ln>
        </p:spPr>
        <p:txBody>
          <a:bodyPr anchorCtr="0" anchor="t" bIns="91425" lIns="57150"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Systematic difference due to different question tasks</a:t>
            </a:r>
            <a:endParaRPr sz="1000">
              <a:latin typeface="Calibri"/>
              <a:ea typeface="Calibri"/>
              <a:cs typeface="Calibri"/>
              <a:sym typeface="Calibri"/>
            </a:endParaRPr>
          </a:p>
          <a:p>
            <a:pPr indent="0" lvl="0" marL="0" rtl="0" algn="l">
              <a:spcBef>
                <a:spcPts val="0"/>
              </a:spcBef>
              <a:spcAft>
                <a:spcPts val="0"/>
              </a:spcAft>
              <a:buNone/>
            </a:pPr>
            <a:r>
              <a:t/>
            </a:r>
            <a:endParaRPr sz="1000">
              <a:solidFill>
                <a:srgbClr val="FF0000"/>
              </a:solidFill>
              <a:latin typeface="Calibri"/>
              <a:ea typeface="Calibri"/>
              <a:cs typeface="Calibri"/>
              <a:sym typeface="Calibri"/>
            </a:endParaRPr>
          </a:p>
        </p:txBody>
      </p:sp>
      <p:sp>
        <p:nvSpPr>
          <p:cNvPr id="293" name="Google Shape;293;p32"/>
          <p:cNvSpPr txBox="1"/>
          <p:nvPr/>
        </p:nvSpPr>
        <p:spPr>
          <a:xfrm>
            <a:off x="4617622" y="3454738"/>
            <a:ext cx="34341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Attention emphasizes task-relevant information</a:t>
            </a:r>
            <a:endParaRPr sz="1300">
              <a:latin typeface="Calibri"/>
              <a:ea typeface="Calibri"/>
              <a:cs typeface="Calibri"/>
              <a:sym typeface="Calibri"/>
            </a:endParaRPr>
          </a:p>
          <a:p>
            <a:pPr indent="0" lvl="0" marL="0" rtl="0" algn="l">
              <a:spcBef>
                <a:spcPts val="1000"/>
              </a:spcBef>
              <a:spcAft>
                <a:spcPts val="0"/>
              </a:spcAft>
              <a:buNone/>
            </a:pPr>
            <a:r>
              <a:rPr lang="en" sz="1300">
                <a:latin typeface="Calibri"/>
                <a:ea typeface="Calibri"/>
                <a:cs typeface="Calibri"/>
                <a:sym typeface="Calibri"/>
              </a:rPr>
              <a:t>Mechanism? </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457200" rtl="0" algn="l">
              <a:lnSpc>
                <a:spcPct val="115000"/>
              </a:lnSpc>
              <a:spcBef>
                <a:spcPts val="0"/>
              </a:spcBef>
              <a:spcAft>
                <a:spcPts val="0"/>
              </a:spcAft>
              <a:buNone/>
            </a:pPr>
            <a:r>
              <a:t/>
            </a:r>
            <a:endParaRPr sz="800">
              <a:solidFill>
                <a:srgbClr val="666666"/>
              </a:solidFill>
              <a:latin typeface="Calibri"/>
              <a:ea typeface="Calibri"/>
              <a:cs typeface="Calibri"/>
              <a:sym typeface="Calibri"/>
            </a:endParaRPr>
          </a:p>
        </p:txBody>
      </p:sp>
      <p:sp>
        <p:nvSpPr>
          <p:cNvPr id="294" name="Google Shape;294;p32"/>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95" name="Google Shape;295;p32"/>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7"/>
              </a:rPr>
              <a:t>Toneva, Mariya, Otilia Stretcu, Barnabás Póczos, Leila Wehbe, and Tom M. Mitchell. "Modeling task effects on meaning representation in the brain via zero-shot meg prediction." Advances in Neural Information Processing Systems 33 (2020): 5284-5295.</a:t>
            </a:r>
            <a:endParaRPr/>
          </a:p>
        </p:txBody>
      </p:sp>
      <p:sp>
        <p:nvSpPr>
          <p:cNvPr id="296" name="Google Shape;296;p32"/>
          <p:cNvSpPr/>
          <p:nvPr/>
        </p:nvSpPr>
        <p:spPr>
          <a:xfrm>
            <a:off x="6994675" y="1574400"/>
            <a:ext cx="1991400" cy="7878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Calibri"/>
                <a:ea typeface="Calibri"/>
                <a:cs typeface="Calibri"/>
                <a:sym typeface="Calibri"/>
              </a:rPr>
              <a:t>Can we model as a function of the task </a:t>
            </a:r>
            <a:r>
              <a:rPr b="1" lang="en" sz="1200">
                <a:solidFill>
                  <a:srgbClr val="FFFFFF"/>
                </a:solidFill>
                <a:latin typeface="Calibri"/>
                <a:ea typeface="Calibri"/>
                <a:cs typeface="Calibri"/>
                <a:sym typeface="Calibri"/>
              </a:rPr>
              <a:t>AND </a:t>
            </a:r>
            <a:r>
              <a:rPr lang="en" sz="1200">
                <a:solidFill>
                  <a:srgbClr val="FFFFFF"/>
                </a:solidFill>
                <a:latin typeface="Calibri"/>
                <a:ea typeface="Calibri"/>
                <a:cs typeface="Calibri"/>
                <a:sym typeface="Calibri"/>
              </a:rPr>
              <a:t>stimulus?</a:t>
            </a:r>
            <a:endParaRPr sz="12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Tasks affect processing</a:t>
            </a:r>
            <a:endParaRPr/>
          </a:p>
        </p:txBody>
      </p:sp>
      <p:grpSp>
        <p:nvGrpSpPr>
          <p:cNvPr id="302" name="Google Shape;302;p33"/>
          <p:cNvGrpSpPr/>
          <p:nvPr/>
        </p:nvGrpSpPr>
        <p:grpSpPr>
          <a:xfrm>
            <a:off x="3388703" y="1377613"/>
            <a:ext cx="5641147" cy="2753355"/>
            <a:chOff x="3388703" y="1377613"/>
            <a:chExt cx="5641147" cy="2753355"/>
          </a:xfrm>
        </p:grpSpPr>
        <p:pic>
          <p:nvPicPr>
            <p:cNvPr id="303" name="Google Shape;303;p33"/>
            <p:cNvPicPr preferRelativeResize="0"/>
            <p:nvPr/>
          </p:nvPicPr>
          <p:blipFill>
            <a:blip r:embed="rId3">
              <a:alphaModFix/>
            </a:blip>
            <a:stretch>
              <a:fillRect/>
            </a:stretch>
          </p:blipFill>
          <p:spPr>
            <a:xfrm>
              <a:off x="3388703" y="1751067"/>
              <a:ext cx="5299740" cy="2379900"/>
            </a:xfrm>
            <a:prstGeom prst="rect">
              <a:avLst/>
            </a:prstGeom>
            <a:noFill/>
            <a:ln>
              <a:noFill/>
            </a:ln>
          </p:spPr>
        </p:pic>
        <p:sp>
          <p:nvSpPr>
            <p:cNvPr id="304" name="Google Shape;304;p33"/>
            <p:cNvSpPr txBox="1"/>
            <p:nvPr/>
          </p:nvSpPr>
          <p:spPr>
            <a:xfrm>
              <a:off x="3730049" y="1377613"/>
              <a:ext cx="52998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question task effect                              word effect</a:t>
              </a:r>
              <a:endParaRPr>
                <a:latin typeface="Montserrat"/>
                <a:ea typeface="Montserrat"/>
                <a:cs typeface="Montserrat"/>
                <a:sym typeface="Montserrat"/>
              </a:endParaRPr>
            </a:p>
          </p:txBody>
        </p:sp>
      </p:grpSp>
      <p:sp>
        <p:nvSpPr>
          <p:cNvPr id="305" name="Google Shape;305;p33"/>
          <p:cNvSpPr txBox="1"/>
          <p:nvPr/>
        </p:nvSpPr>
        <p:spPr>
          <a:xfrm>
            <a:off x="5506350" y="4079729"/>
            <a:ext cx="11652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Montserrat"/>
                <a:ea typeface="Montserrat"/>
                <a:cs typeface="Montserrat"/>
                <a:sym typeface="Montserrat"/>
              </a:rPr>
              <a:t>significant prediction performance</a:t>
            </a:r>
            <a:endParaRPr sz="800">
              <a:latin typeface="Montserrat"/>
              <a:ea typeface="Montserrat"/>
              <a:cs typeface="Montserrat"/>
              <a:sym typeface="Montserrat"/>
            </a:endParaRPr>
          </a:p>
        </p:txBody>
      </p:sp>
      <p:sp>
        <p:nvSpPr>
          <p:cNvPr id="306" name="Google Shape;306;p33"/>
          <p:cNvSpPr/>
          <p:nvPr/>
        </p:nvSpPr>
        <p:spPr>
          <a:xfrm>
            <a:off x="3306777" y="2902040"/>
            <a:ext cx="5517900" cy="5727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08" name="Google Shape;308;p33"/>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4"/>
              </a:rPr>
              <a:t>Toneva, Mariya, Otilia Stretcu, Barnabás Póczos, Leila Wehbe, and Tom M. Mitchell. "Modeling task effects on meaning representation in the brain via zero-shot meg prediction." Advances in Neural Information Processing Systems 33 (2020): 5284-5295.</a:t>
            </a:r>
            <a:endParaRPr/>
          </a:p>
        </p:txBody>
      </p:sp>
      <p:sp>
        <p:nvSpPr>
          <p:cNvPr id="309" name="Google Shape;309;p33"/>
          <p:cNvSpPr txBox="1"/>
          <p:nvPr/>
        </p:nvSpPr>
        <p:spPr>
          <a:xfrm>
            <a:off x="5050063" y="371050"/>
            <a:ext cx="1977000" cy="831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The end of semantic processing of a word is task-dependent</a:t>
            </a:r>
            <a:endParaRPr>
              <a:solidFill>
                <a:schemeClr val="dk1"/>
              </a:solidFill>
              <a:latin typeface="Calibri"/>
              <a:ea typeface="Calibri"/>
              <a:cs typeface="Calibri"/>
              <a:sym typeface="Calibri"/>
            </a:endParaRPr>
          </a:p>
        </p:txBody>
      </p:sp>
      <p:sp>
        <p:nvSpPr>
          <p:cNvPr id="310" name="Google Shape;310;p33"/>
          <p:cNvSpPr txBox="1"/>
          <p:nvPr/>
        </p:nvSpPr>
        <p:spPr>
          <a:xfrm>
            <a:off x="199475" y="854050"/>
            <a:ext cx="3037800" cy="24534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Stimuli: concrete nouns + line drawings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Task: answer Yes/No questions about noun</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Stimulus representation: human judgments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Font typeface="Calibri"/>
              <a:buChar char="•"/>
            </a:pPr>
            <a:r>
              <a:rPr lang="en" sz="1700">
                <a:solidFill>
                  <a:schemeClr val="dk1"/>
                </a:solidFill>
                <a:latin typeface="Calibri"/>
                <a:ea typeface="Calibri"/>
                <a:cs typeface="Calibri"/>
                <a:sym typeface="Calibri"/>
              </a:rPr>
              <a:t>Brain recording &amp; modality: MEG, reading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6" name="Google Shape;316;p34"/>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Tasks affect processing</a:t>
            </a:r>
            <a:endParaRPr/>
          </a:p>
        </p:txBody>
      </p:sp>
      <p:sp>
        <p:nvSpPr>
          <p:cNvPr id="317" name="Google Shape;317;p34"/>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Hollenstein, Nora, Marius Tröndle, Martyna Plomecka, Samuel Kiegeland, Yilmazcan Özyurt, Lena A. Jäger, and Nicolas Langer. "Reading task classification using EEG and eye-tracking data." arXiv preprint arXiv:2112.06310 (2021).</a:t>
            </a:r>
            <a:endParaRPr/>
          </a:p>
        </p:txBody>
      </p:sp>
      <p:grpSp>
        <p:nvGrpSpPr>
          <p:cNvPr id="318" name="Google Shape;318;p34"/>
          <p:cNvGrpSpPr/>
          <p:nvPr/>
        </p:nvGrpSpPr>
        <p:grpSpPr>
          <a:xfrm>
            <a:off x="358800" y="2441751"/>
            <a:ext cx="8464299" cy="2094410"/>
            <a:chOff x="358800" y="2441751"/>
            <a:chExt cx="8464299" cy="2094410"/>
          </a:xfrm>
        </p:grpSpPr>
        <p:pic>
          <p:nvPicPr>
            <p:cNvPr id="319" name="Google Shape;319;p34"/>
            <p:cNvPicPr preferRelativeResize="0"/>
            <p:nvPr/>
          </p:nvPicPr>
          <p:blipFill rotWithShape="1">
            <a:blip r:embed="rId4">
              <a:alphaModFix/>
            </a:blip>
            <a:srcRect b="50428" l="0" r="0" t="0"/>
            <a:stretch/>
          </p:blipFill>
          <p:spPr>
            <a:xfrm>
              <a:off x="358800" y="2441751"/>
              <a:ext cx="4251099" cy="2042810"/>
            </a:xfrm>
            <a:prstGeom prst="rect">
              <a:avLst/>
            </a:prstGeom>
            <a:noFill/>
            <a:ln>
              <a:noFill/>
            </a:ln>
          </p:spPr>
        </p:pic>
        <p:pic>
          <p:nvPicPr>
            <p:cNvPr id="320" name="Google Shape;320;p34"/>
            <p:cNvPicPr preferRelativeResize="0"/>
            <p:nvPr/>
          </p:nvPicPr>
          <p:blipFill rotWithShape="1">
            <a:blip r:embed="rId4">
              <a:alphaModFix/>
            </a:blip>
            <a:srcRect b="0" l="0" r="0" t="49464"/>
            <a:stretch/>
          </p:blipFill>
          <p:spPr>
            <a:xfrm>
              <a:off x="4572000" y="2453588"/>
              <a:ext cx="4251099" cy="2082574"/>
            </a:xfrm>
            <a:prstGeom prst="rect">
              <a:avLst/>
            </a:prstGeom>
            <a:noFill/>
            <a:ln>
              <a:noFill/>
            </a:ln>
          </p:spPr>
        </p:pic>
      </p:grpSp>
      <p:sp>
        <p:nvSpPr>
          <p:cNvPr id="321" name="Google Shape;321;p34"/>
          <p:cNvSpPr txBox="1"/>
          <p:nvPr/>
        </p:nvSpPr>
        <p:spPr>
          <a:xfrm>
            <a:off x="199475" y="854050"/>
            <a:ext cx="6171000" cy="15114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Stimuli: sentences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Task: searching for specific relations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Stimulus representation: word embeddings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Font typeface="Calibri"/>
              <a:buChar char="•"/>
            </a:pPr>
            <a:r>
              <a:rPr lang="en" sz="1700">
                <a:solidFill>
                  <a:schemeClr val="dk1"/>
                </a:solidFill>
                <a:latin typeface="Calibri"/>
                <a:ea typeface="Calibri"/>
                <a:cs typeface="Calibri"/>
                <a:sym typeface="Calibri"/>
              </a:rPr>
              <a:t>Brain recording &amp; modality: EEG, reading</a:t>
            </a:r>
            <a:endParaRPr/>
          </a:p>
        </p:txBody>
      </p:sp>
      <p:sp>
        <p:nvSpPr>
          <p:cNvPr id="322" name="Google Shape;322;p34"/>
          <p:cNvSpPr txBox="1"/>
          <p:nvPr/>
        </p:nvSpPr>
        <p:spPr>
          <a:xfrm>
            <a:off x="4861325" y="1168300"/>
            <a:ext cx="3198600" cy="831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Possible to predict whether a person is passively reading or performing a task with the text based on EEG recordings</a:t>
            </a:r>
            <a:endParaRPr>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8" name="Google Shape;328;p35"/>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Tasks affect processing</a:t>
            </a:r>
            <a:endParaRPr/>
          </a:p>
        </p:txBody>
      </p:sp>
      <p:sp>
        <p:nvSpPr>
          <p:cNvPr id="329" name="Google Shape;329;p35"/>
          <p:cNvSpPr txBox="1"/>
          <p:nvPr>
            <p:ph idx="4294967295" type="body"/>
          </p:nvPr>
        </p:nvSpPr>
        <p:spPr>
          <a:xfrm>
            <a:off x="510100" y="4650075"/>
            <a:ext cx="62850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Wang, Aria, Michael Tarr, and Leila Wehbe. "Neural taskonomy: Inferring the similarity of task-derived representations from brain activity." Advances in Neural Information Processing Systems 32 (2019).</a:t>
            </a:r>
            <a:endParaRPr/>
          </a:p>
        </p:txBody>
      </p:sp>
      <p:pic>
        <p:nvPicPr>
          <p:cNvPr id="330" name="Google Shape;330;p35"/>
          <p:cNvPicPr preferRelativeResize="0"/>
          <p:nvPr/>
        </p:nvPicPr>
        <p:blipFill>
          <a:blip r:embed="rId4">
            <a:alphaModFix/>
          </a:blip>
          <a:stretch>
            <a:fillRect/>
          </a:stretch>
        </p:blipFill>
        <p:spPr>
          <a:xfrm>
            <a:off x="6505200" y="879588"/>
            <a:ext cx="2477394" cy="3605198"/>
          </a:xfrm>
          <a:prstGeom prst="rect">
            <a:avLst/>
          </a:prstGeom>
          <a:noFill/>
          <a:ln>
            <a:noFill/>
          </a:ln>
        </p:spPr>
      </p:pic>
      <p:sp>
        <p:nvSpPr>
          <p:cNvPr id="331" name="Google Shape;331;p35"/>
          <p:cNvSpPr txBox="1"/>
          <p:nvPr/>
        </p:nvSpPr>
        <p:spPr>
          <a:xfrm>
            <a:off x="199475" y="854050"/>
            <a:ext cx="41658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of natural scenes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task-optimized CNNs for a range of tasks </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vision</a:t>
            </a:r>
            <a:endParaRPr/>
          </a:p>
        </p:txBody>
      </p:sp>
      <p:grpSp>
        <p:nvGrpSpPr>
          <p:cNvPr id="332" name="Google Shape;332;p35"/>
          <p:cNvGrpSpPr/>
          <p:nvPr/>
        </p:nvGrpSpPr>
        <p:grpSpPr>
          <a:xfrm>
            <a:off x="4507500" y="453850"/>
            <a:ext cx="3915875" cy="4257400"/>
            <a:chOff x="4507500" y="453850"/>
            <a:chExt cx="3915875" cy="4257400"/>
          </a:xfrm>
        </p:grpSpPr>
        <p:pic>
          <p:nvPicPr>
            <p:cNvPr id="333" name="Google Shape;333;p35"/>
            <p:cNvPicPr preferRelativeResize="0"/>
            <p:nvPr/>
          </p:nvPicPr>
          <p:blipFill>
            <a:blip r:embed="rId5">
              <a:alphaModFix/>
            </a:blip>
            <a:stretch>
              <a:fillRect/>
            </a:stretch>
          </p:blipFill>
          <p:spPr>
            <a:xfrm rot="5400000">
              <a:off x="3447562" y="1863563"/>
              <a:ext cx="3907625" cy="1787750"/>
            </a:xfrm>
            <a:prstGeom prst="rect">
              <a:avLst/>
            </a:prstGeom>
            <a:noFill/>
            <a:ln>
              <a:noFill/>
            </a:ln>
          </p:spPr>
        </p:pic>
        <p:sp>
          <p:nvSpPr>
            <p:cNvPr id="334" name="Google Shape;334;p35"/>
            <p:cNvSpPr txBox="1"/>
            <p:nvPr/>
          </p:nvSpPr>
          <p:spPr>
            <a:xfrm>
              <a:off x="5069075" y="453850"/>
              <a:ext cx="33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27BA0"/>
                  </a:solidFill>
                  <a:latin typeface="Calibri"/>
                  <a:ea typeface="Calibri"/>
                  <a:cs typeface="Calibri"/>
                  <a:sym typeface="Calibri"/>
                </a:rPr>
                <a:t>Semantic</a:t>
              </a:r>
              <a:r>
                <a:rPr lang="en">
                  <a:latin typeface="Calibri"/>
                  <a:ea typeface="Calibri"/>
                  <a:cs typeface="Calibri"/>
                  <a:sym typeface="Calibri"/>
                </a:rPr>
                <a:t>    </a:t>
              </a:r>
              <a:r>
                <a:rPr lang="en">
                  <a:solidFill>
                    <a:srgbClr val="CC0000"/>
                  </a:solidFill>
                  <a:latin typeface="Calibri"/>
                  <a:ea typeface="Calibri"/>
                  <a:cs typeface="Calibri"/>
                  <a:sym typeface="Calibri"/>
                </a:rPr>
                <a:t>Low-dim. Geometric</a:t>
              </a:r>
              <a:r>
                <a:rPr lang="en">
                  <a:latin typeface="Calibri"/>
                  <a:ea typeface="Calibri"/>
                  <a:cs typeface="Calibri"/>
                  <a:sym typeface="Calibri"/>
                </a:rPr>
                <a:t>   </a:t>
              </a:r>
              <a:r>
                <a:rPr lang="en">
                  <a:solidFill>
                    <a:srgbClr val="0C7DBB"/>
                  </a:solidFill>
                  <a:latin typeface="Calibri"/>
                  <a:ea typeface="Calibri"/>
                  <a:cs typeface="Calibri"/>
                  <a:sym typeface="Calibri"/>
                </a:rPr>
                <a:t>2D</a:t>
              </a:r>
              <a:r>
                <a:rPr lang="en">
                  <a:latin typeface="Calibri"/>
                  <a:ea typeface="Calibri"/>
                  <a:cs typeface="Calibri"/>
                  <a:sym typeface="Calibri"/>
                </a:rPr>
                <a:t>    </a:t>
              </a:r>
              <a:r>
                <a:rPr lang="en">
                  <a:solidFill>
                    <a:srgbClr val="00B050"/>
                  </a:solidFill>
                  <a:latin typeface="Calibri"/>
                  <a:ea typeface="Calibri"/>
                  <a:cs typeface="Calibri"/>
                  <a:sym typeface="Calibri"/>
                </a:rPr>
                <a:t>3D</a:t>
              </a:r>
              <a:endParaRPr>
                <a:solidFill>
                  <a:srgbClr val="00B050"/>
                </a:solidFill>
                <a:latin typeface="Calibri"/>
                <a:ea typeface="Calibri"/>
                <a:cs typeface="Calibri"/>
                <a:sym typeface="Calibri"/>
              </a:endParaRPr>
            </a:p>
          </p:txBody>
        </p:sp>
      </p:grpSp>
      <p:sp>
        <p:nvSpPr>
          <p:cNvPr id="335" name="Google Shape;335;p35"/>
          <p:cNvSpPr txBox="1"/>
          <p:nvPr/>
        </p:nvSpPr>
        <p:spPr>
          <a:xfrm>
            <a:off x="683075" y="2571750"/>
            <a:ext cx="3198600" cy="831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Vision tasks with higher transferability make similar predictions for brain responses from different regions</a:t>
            </a:r>
            <a:endParaRPr>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41" name="Google Shape;341;p36"/>
          <p:cNvSpPr txBox="1"/>
          <p:nvPr>
            <p:ph idx="4294967295" type="body"/>
          </p:nvPr>
        </p:nvSpPr>
        <p:spPr>
          <a:xfrm>
            <a:off x="243971" y="4545739"/>
            <a:ext cx="66894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b="0" i="0" lang="en" u="sng">
                <a:solidFill>
                  <a:srgbClr val="222222"/>
                </a:solidFill>
                <a:latin typeface="Arial"/>
                <a:ea typeface="Arial"/>
                <a:cs typeface="Arial"/>
                <a:sym typeface="Arial"/>
                <a:hlinkClick r:id="rId3">
                  <a:extLst>
                    <a:ext uri="{A12FA001-AC4F-418D-AE19-62706E023703}">
                      <ahyp:hlinkClr val="tx"/>
                    </a:ext>
                  </a:extLst>
                </a:hlinkClick>
              </a:rPr>
              <a:t>Oota, Subba Reddy, Jashn Arora, Veeral Agarwal, Mounika Marreddy, Manish Gupta, and Bapi Raju Surampudi. "Neural Language Taskonomy: Which NLP Tasks are the most Predictive of fMRI Brain Activity?." </a:t>
            </a:r>
            <a:r>
              <a:rPr b="0" i="1" lang="en" u="sng">
                <a:solidFill>
                  <a:srgbClr val="222222"/>
                </a:solidFill>
                <a:latin typeface="Arial"/>
                <a:ea typeface="Arial"/>
                <a:cs typeface="Arial"/>
                <a:sym typeface="Arial"/>
                <a:hlinkClick r:id="rId4">
                  <a:extLst>
                    <a:ext uri="{A12FA001-AC4F-418D-AE19-62706E023703}">
                      <ahyp:hlinkClr val="tx"/>
                    </a:ext>
                  </a:extLst>
                </a:hlinkClick>
              </a:rPr>
              <a:t>arXiv preprint arXiv:2205.01404</a:t>
            </a:r>
            <a:r>
              <a:rPr b="0" i="0" lang="en" u="sng">
                <a:solidFill>
                  <a:srgbClr val="222222"/>
                </a:solidFill>
                <a:latin typeface="Arial"/>
                <a:ea typeface="Arial"/>
                <a:cs typeface="Arial"/>
                <a:sym typeface="Arial"/>
                <a:hlinkClick r:id="rId5">
                  <a:extLst>
                    <a:ext uri="{A12FA001-AC4F-418D-AE19-62706E023703}">
                      <ahyp:hlinkClr val="tx"/>
                    </a:ext>
                  </a:extLst>
                </a:hlinkClick>
              </a:rPr>
              <a:t> (2022).</a:t>
            </a:r>
            <a:endParaRPr/>
          </a:p>
          <a:p>
            <a:pPr indent="0" lvl="0" marL="0" rtl="0" algn="l">
              <a:lnSpc>
                <a:spcPct val="90000"/>
              </a:lnSpc>
              <a:spcBef>
                <a:spcPts val="800"/>
              </a:spcBef>
              <a:spcAft>
                <a:spcPts val="0"/>
              </a:spcAft>
              <a:buClr>
                <a:schemeClr val="dk1"/>
              </a:buClr>
              <a:buSzPct val="100000"/>
              <a:buNone/>
            </a:pPr>
            <a:r>
              <a:t/>
            </a:r>
            <a:endParaRPr/>
          </a:p>
        </p:txBody>
      </p:sp>
      <p:pic>
        <p:nvPicPr>
          <p:cNvPr id="342" name="Google Shape;342;p36"/>
          <p:cNvPicPr preferRelativeResize="0"/>
          <p:nvPr/>
        </p:nvPicPr>
        <p:blipFill rotWithShape="1">
          <a:blip r:embed="rId6">
            <a:alphaModFix/>
          </a:blip>
          <a:srcRect b="0" l="0" r="0" t="0"/>
          <a:stretch/>
        </p:blipFill>
        <p:spPr>
          <a:xfrm>
            <a:off x="5326529" y="3125112"/>
            <a:ext cx="2389603" cy="1200159"/>
          </a:xfrm>
          <a:prstGeom prst="rect">
            <a:avLst/>
          </a:prstGeom>
          <a:noFill/>
          <a:ln>
            <a:noFill/>
          </a:ln>
        </p:spPr>
      </p:pic>
      <p:sp>
        <p:nvSpPr>
          <p:cNvPr id="343" name="Google Shape;343;p36"/>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Tasks affect processing</a:t>
            </a:r>
            <a:endParaRPr/>
          </a:p>
        </p:txBody>
      </p:sp>
      <p:sp>
        <p:nvSpPr>
          <p:cNvPr id="344" name="Google Shape;344;p36"/>
          <p:cNvSpPr txBox="1"/>
          <p:nvPr/>
        </p:nvSpPr>
        <p:spPr>
          <a:xfrm>
            <a:off x="199475" y="854050"/>
            <a:ext cx="5748300" cy="1618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passages and narratives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task-optimized NLP models for a range of tasks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reading &amp; listening of different stimuli</a:t>
            </a:r>
            <a:endParaRPr/>
          </a:p>
        </p:txBody>
      </p:sp>
      <p:sp>
        <p:nvSpPr>
          <p:cNvPr id="345" name="Google Shape;345;p36"/>
          <p:cNvSpPr txBox="1"/>
          <p:nvPr/>
        </p:nvSpPr>
        <p:spPr>
          <a:xfrm>
            <a:off x="5596825" y="1626450"/>
            <a:ext cx="31986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Reading fMRI best explained by coref. resolution, NER, shallow syntax parsing</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Listening fMRI best explained by paraphrasing, summarization, NLI</a:t>
            </a:r>
            <a:endParaRPr>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Tasks affect processing</a:t>
            </a:r>
            <a:endParaRPr/>
          </a:p>
        </p:txBody>
      </p:sp>
      <p:sp>
        <p:nvSpPr>
          <p:cNvPr id="351" name="Google Shape;351;p37"/>
          <p:cNvSpPr txBox="1"/>
          <p:nvPr>
            <p:ph idx="4294967295" type="body"/>
          </p:nvPr>
        </p:nvSpPr>
        <p:spPr>
          <a:xfrm>
            <a:off x="243973" y="4545750"/>
            <a:ext cx="26967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Aw, K.L., and Mariya Toneva. Training language models to summarize narratives improves brain alignment" ICLR 2023</a:t>
            </a:r>
            <a:endParaRPr/>
          </a:p>
          <a:p>
            <a:pPr indent="0" lvl="0" marL="0" rtl="0" algn="l">
              <a:lnSpc>
                <a:spcPct val="90000"/>
              </a:lnSpc>
              <a:spcBef>
                <a:spcPts val="800"/>
              </a:spcBef>
              <a:spcAft>
                <a:spcPts val="0"/>
              </a:spcAft>
              <a:buClr>
                <a:schemeClr val="dk1"/>
              </a:buClr>
              <a:buSzPct val="100000"/>
              <a:buNone/>
            </a:pPr>
            <a:r>
              <a:t/>
            </a:r>
            <a:endParaRPr/>
          </a:p>
        </p:txBody>
      </p:sp>
      <p:sp>
        <p:nvSpPr>
          <p:cNvPr id="352" name="Google Shape;352;p37"/>
          <p:cNvSpPr txBox="1"/>
          <p:nvPr/>
        </p:nvSpPr>
        <p:spPr>
          <a:xfrm>
            <a:off x="199475" y="854050"/>
            <a:ext cx="45213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one chapter of Harry Potter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summarization-optimized language models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reading</a:t>
            </a:r>
            <a:endParaRPr/>
          </a:p>
        </p:txBody>
      </p:sp>
      <p:grpSp>
        <p:nvGrpSpPr>
          <p:cNvPr id="353" name="Google Shape;353;p37"/>
          <p:cNvGrpSpPr/>
          <p:nvPr/>
        </p:nvGrpSpPr>
        <p:grpSpPr>
          <a:xfrm>
            <a:off x="535015" y="2562445"/>
            <a:ext cx="2334064" cy="1737076"/>
            <a:chOff x="3311100" y="1194637"/>
            <a:chExt cx="4884000" cy="4087238"/>
          </a:xfrm>
        </p:grpSpPr>
        <p:pic>
          <p:nvPicPr>
            <p:cNvPr id="354" name="Google Shape;354;p37"/>
            <p:cNvPicPr preferRelativeResize="0"/>
            <p:nvPr/>
          </p:nvPicPr>
          <p:blipFill rotWithShape="1">
            <a:blip r:embed="rId4">
              <a:alphaModFix/>
            </a:blip>
            <a:srcRect b="6085" l="0" r="0" t="0"/>
            <a:stretch/>
          </p:blipFill>
          <p:spPr>
            <a:xfrm>
              <a:off x="3463500" y="1194637"/>
              <a:ext cx="4208299" cy="3725502"/>
            </a:xfrm>
            <a:prstGeom prst="rect">
              <a:avLst/>
            </a:prstGeom>
            <a:noFill/>
            <a:ln>
              <a:noFill/>
            </a:ln>
          </p:spPr>
        </p:pic>
        <p:sp>
          <p:nvSpPr>
            <p:cNvPr id="355" name="Google Shape;355;p37"/>
            <p:cNvSpPr/>
            <p:nvPr/>
          </p:nvSpPr>
          <p:spPr>
            <a:xfrm>
              <a:off x="3311100" y="4955475"/>
              <a:ext cx="4884000" cy="326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900" u="none" cap="none" strike="noStrike">
                  <a:solidFill>
                    <a:srgbClr val="000000"/>
                  </a:solidFill>
                  <a:latin typeface="Helvetica Neue"/>
                  <a:ea typeface="Helvetica Neue"/>
                  <a:cs typeface="Helvetica Neue"/>
                  <a:sym typeface="Helvetica Neue"/>
                </a:rPr>
                <a:t>brain alignment (Pearson correlation)</a:t>
              </a:r>
              <a:endParaRPr b="0" i="0" sz="900" u="none" cap="none" strike="noStrike">
                <a:solidFill>
                  <a:srgbClr val="000000"/>
                </a:solidFill>
                <a:latin typeface="Helvetica Neue"/>
                <a:ea typeface="Helvetica Neue"/>
                <a:cs typeface="Helvetica Neue"/>
                <a:sym typeface="Helvetica Neue"/>
              </a:endParaRPr>
            </a:p>
          </p:txBody>
        </p:sp>
      </p:grpSp>
      <p:grpSp>
        <p:nvGrpSpPr>
          <p:cNvPr id="356" name="Google Shape;356;p37"/>
          <p:cNvGrpSpPr/>
          <p:nvPr/>
        </p:nvGrpSpPr>
        <p:grpSpPr>
          <a:xfrm>
            <a:off x="3084300" y="2115430"/>
            <a:ext cx="5858524" cy="2631091"/>
            <a:chOff x="3236700" y="2237355"/>
            <a:chExt cx="5858524" cy="2631091"/>
          </a:xfrm>
        </p:grpSpPr>
        <p:pic>
          <p:nvPicPr>
            <p:cNvPr id="357" name="Google Shape;357;p37"/>
            <p:cNvPicPr preferRelativeResize="0"/>
            <p:nvPr/>
          </p:nvPicPr>
          <p:blipFill rotWithShape="1">
            <a:blip r:embed="rId5">
              <a:alphaModFix/>
            </a:blip>
            <a:srcRect b="-2431" l="-1639" r="-1453" t="-1930"/>
            <a:stretch/>
          </p:blipFill>
          <p:spPr>
            <a:xfrm>
              <a:off x="6653932" y="2850219"/>
              <a:ext cx="2441292" cy="1221560"/>
            </a:xfrm>
            <a:prstGeom prst="rect">
              <a:avLst/>
            </a:prstGeom>
            <a:noFill/>
            <a:ln cap="flat" cmpd="sng" w="19050">
              <a:solidFill>
                <a:srgbClr val="000000"/>
              </a:solidFill>
              <a:prstDash val="lgDash"/>
              <a:round/>
              <a:headEnd len="sm" w="sm" type="none"/>
              <a:tailEnd len="sm" w="sm" type="none"/>
            </a:ln>
          </p:spPr>
        </p:pic>
        <p:pic>
          <p:nvPicPr>
            <p:cNvPr id="358" name="Google Shape;358;p37"/>
            <p:cNvPicPr preferRelativeResize="0"/>
            <p:nvPr/>
          </p:nvPicPr>
          <p:blipFill rotWithShape="1">
            <a:blip r:embed="rId6">
              <a:alphaModFix/>
            </a:blip>
            <a:srcRect b="0" l="0" r="0" t="0"/>
            <a:stretch/>
          </p:blipFill>
          <p:spPr>
            <a:xfrm>
              <a:off x="3236700" y="4321436"/>
              <a:ext cx="1972723" cy="545884"/>
            </a:xfrm>
            <a:prstGeom prst="rect">
              <a:avLst/>
            </a:prstGeom>
            <a:noFill/>
            <a:ln>
              <a:noFill/>
            </a:ln>
          </p:spPr>
        </p:pic>
        <p:pic>
          <p:nvPicPr>
            <p:cNvPr id="359" name="Google Shape;359;p37"/>
            <p:cNvPicPr preferRelativeResize="0"/>
            <p:nvPr/>
          </p:nvPicPr>
          <p:blipFill rotWithShape="1">
            <a:blip r:embed="rId7">
              <a:alphaModFix/>
            </a:blip>
            <a:srcRect b="-14252" l="-3066" r="-3056" t="-14265"/>
            <a:stretch/>
          </p:blipFill>
          <p:spPr>
            <a:xfrm>
              <a:off x="3236700" y="2850219"/>
              <a:ext cx="2441288" cy="1221560"/>
            </a:xfrm>
            <a:prstGeom prst="rect">
              <a:avLst/>
            </a:prstGeom>
            <a:noFill/>
            <a:ln cap="flat" cmpd="sng" w="19050">
              <a:solidFill>
                <a:srgbClr val="000000"/>
              </a:solidFill>
              <a:prstDash val="lgDash"/>
              <a:round/>
              <a:headEnd len="sm" w="sm" type="none"/>
              <a:tailEnd len="sm" w="sm" type="none"/>
            </a:ln>
          </p:spPr>
        </p:pic>
        <p:pic>
          <p:nvPicPr>
            <p:cNvPr id="360" name="Google Shape;360;p37"/>
            <p:cNvPicPr preferRelativeResize="0"/>
            <p:nvPr/>
          </p:nvPicPr>
          <p:blipFill rotWithShape="1">
            <a:blip r:embed="rId8">
              <a:alphaModFix/>
            </a:blip>
            <a:srcRect b="0" l="0" r="0" t="0"/>
            <a:stretch/>
          </p:blipFill>
          <p:spPr>
            <a:xfrm>
              <a:off x="6660658" y="4320310"/>
              <a:ext cx="1972724" cy="548135"/>
            </a:xfrm>
            <a:prstGeom prst="rect">
              <a:avLst/>
            </a:prstGeom>
            <a:noFill/>
            <a:ln>
              <a:noFill/>
            </a:ln>
          </p:spPr>
        </p:pic>
        <p:pic>
          <p:nvPicPr>
            <p:cNvPr id="361" name="Google Shape;361;p37"/>
            <p:cNvPicPr preferRelativeResize="0"/>
            <p:nvPr/>
          </p:nvPicPr>
          <p:blipFill rotWithShape="1">
            <a:blip r:embed="rId9">
              <a:alphaModFix/>
            </a:blip>
            <a:srcRect b="0" l="0" r="0" t="0"/>
            <a:stretch/>
          </p:blipFill>
          <p:spPr>
            <a:xfrm>
              <a:off x="5925357" y="2237355"/>
              <a:ext cx="517500" cy="382468"/>
            </a:xfrm>
            <a:prstGeom prst="rect">
              <a:avLst/>
            </a:prstGeom>
            <a:noFill/>
            <a:ln>
              <a:noFill/>
            </a:ln>
          </p:spPr>
        </p:pic>
        <p:cxnSp>
          <p:nvCxnSpPr>
            <p:cNvPr id="362" name="Google Shape;362;p37"/>
            <p:cNvCxnSpPr/>
            <p:nvPr/>
          </p:nvCxnSpPr>
          <p:spPr>
            <a:xfrm flipH="1">
              <a:off x="5506015" y="2429155"/>
              <a:ext cx="323700" cy="303300"/>
            </a:xfrm>
            <a:prstGeom prst="straightConnector1">
              <a:avLst/>
            </a:prstGeom>
            <a:noFill/>
            <a:ln cap="flat" cmpd="sng" w="19050">
              <a:solidFill>
                <a:srgbClr val="000000"/>
              </a:solidFill>
              <a:prstDash val="solid"/>
              <a:round/>
              <a:headEnd len="sm" w="sm" type="none"/>
              <a:tailEnd len="med" w="med" type="triangle"/>
            </a:ln>
          </p:spPr>
        </p:cxnSp>
        <p:cxnSp>
          <p:nvCxnSpPr>
            <p:cNvPr id="363" name="Google Shape;363;p37"/>
            <p:cNvCxnSpPr/>
            <p:nvPr/>
          </p:nvCxnSpPr>
          <p:spPr>
            <a:xfrm>
              <a:off x="6534353" y="2429155"/>
              <a:ext cx="323700" cy="303300"/>
            </a:xfrm>
            <a:prstGeom prst="straightConnector1">
              <a:avLst/>
            </a:prstGeom>
            <a:noFill/>
            <a:ln cap="flat" cmpd="sng" w="19050">
              <a:solidFill>
                <a:srgbClr val="000000"/>
              </a:solidFill>
              <a:prstDash val="solid"/>
              <a:round/>
              <a:headEnd len="sm" w="sm" type="none"/>
              <a:tailEnd len="med" w="med" type="triangle"/>
            </a:ln>
          </p:spPr>
        </p:cxnSp>
        <p:sp>
          <p:nvSpPr>
            <p:cNvPr id="364" name="Google Shape;364;p37"/>
            <p:cNvSpPr/>
            <p:nvPr/>
          </p:nvSpPr>
          <p:spPr>
            <a:xfrm>
              <a:off x="3422364" y="2384121"/>
              <a:ext cx="1749000" cy="387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Model trained with</a:t>
              </a:r>
              <a:br>
                <a:rPr b="0" i="0" lang="en" sz="1200" u="none" cap="none" strike="noStrike">
                  <a:solidFill>
                    <a:srgbClr val="000000"/>
                  </a:solidFill>
                  <a:latin typeface="Helvetica Neue"/>
                  <a:ea typeface="Helvetica Neue"/>
                  <a:cs typeface="Helvetica Neue"/>
                  <a:sym typeface="Helvetica Neue"/>
                </a:rPr>
              </a:br>
              <a:r>
                <a:rPr b="1" i="0" lang="en" sz="1200" u="none" cap="none" strike="noStrike">
                  <a:solidFill>
                    <a:srgbClr val="000000"/>
                  </a:solidFill>
                  <a:latin typeface="Helvetica Neue"/>
                  <a:ea typeface="Helvetica Neue"/>
                  <a:cs typeface="Helvetica Neue"/>
                  <a:sym typeface="Helvetica Neue"/>
                </a:rPr>
                <a:t>language modeling</a:t>
              </a:r>
              <a:endParaRPr b="1" i="0" sz="1200" u="none" cap="none" strike="noStrike">
                <a:solidFill>
                  <a:srgbClr val="000000"/>
                </a:solidFill>
                <a:latin typeface="Helvetica Neue"/>
                <a:ea typeface="Helvetica Neue"/>
                <a:cs typeface="Helvetica Neue"/>
                <a:sym typeface="Helvetica Neue"/>
              </a:endParaRPr>
            </a:p>
          </p:txBody>
        </p:sp>
        <p:sp>
          <p:nvSpPr>
            <p:cNvPr id="365" name="Google Shape;365;p37"/>
            <p:cNvSpPr/>
            <p:nvPr/>
          </p:nvSpPr>
          <p:spPr>
            <a:xfrm>
              <a:off x="7076324" y="2387015"/>
              <a:ext cx="1749000" cy="387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Model trained to</a:t>
              </a:r>
              <a:br>
                <a:rPr b="0" i="0" lang="en" sz="1200" u="none" cap="none" strike="noStrike">
                  <a:solidFill>
                    <a:srgbClr val="000000"/>
                  </a:solidFill>
                  <a:latin typeface="Helvetica Neue"/>
                  <a:ea typeface="Helvetica Neue"/>
                  <a:cs typeface="Helvetica Neue"/>
                  <a:sym typeface="Helvetica Neue"/>
                </a:rPr>
              </a:br>
              <a:r>
                <a:rPr b="1" i="0" lang="en" sz="1200" u="none" cap="none" strike="noStrike">
                  <a:solidFill>
                    <a:srgbClr val="000000"/>
                  </a:solidFill>
                  <a:latin typeface="Helvetica Neue"/>
                  <a:ea typeface="Helvetica Neue"/>
                  <a:cs typeface="Helvetica Neue"/>
                  <a:sym typeface="Helvetica Neue"/>
                </a:rPr>
                <a:t>summarize narratives</a:t>
              </a:r>
              <a:endParaRPr b="1" i="0" sz="1200" u="none" cap="none" strike="noStrike">
                <a:solidFill>
                  <a:srgbClr val="000000"/>
                </a:solidFill>
                <a:latin typeface="Helvetica Neue"/>
                <a:ea typeface="Helvetica Neue"/>
                <a:cs typeface="Helvetica Neue"/>
                <a:sym typeface="Helvetica Neue"/>
              </a:endParaRPr>
            </a:p>
          </p:txBody>
        </p:sp>
        <p:sp>
          <p:nvSpPr>
            <p:cNvPr id="366" name="Google Shape;366;p37"/>
            <p:cNvSpPr/>
            <p:nvPr/>
          </p:nvSpPr>
          <p:spPr>
            <a:xfrm>
              <a:off x="6584447" y="2346775"/>
              <a:ext cx="600600" cy="28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input</a:t>
              </a:r>
              <a:endParaRPr b="0" i="0" sz="1200" u="none" cap="none" strike="noStrike">
                <a:solidFill>
                  <a:srgbClr val="000000"/>
                </a:solidFill>
                <a:latin typeface="Helvetica Neue"/>
                <a:ea typeface="Helvetica Neue"/>
                <a:cs typeface="Helvetica Neue"/>
                <a:sym typeface="Helvetica Neue"/>
              </a:endParaRPr>
            </a:p>
          </p:txBody>
        </p:sp>
        <p:sp>
          <p:nvSpPr>
            <p:cNvPr id="367" name="Google Shape;367;p37"/>
            <p:cNvSpPr/>
            <p:nvPr/>
          </p:nvSpPr>
          <p:spPr>
            <a:xfrm>
              <a:off x="5153001" y="2346775"/>
              <a:ext cx="600600" cy="28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input</a:t>
              </a:r>
              <a:endParaRPr b="0" i="0" sz="1200" u="none" cap="none" strike="noStrike">
                <a:solidFill>
                  <a:srgbClr val="000000"/>
                </a:solidFill>
                <a:latin typeface="Helvetica Neue"/>
                <a:ea typeface="Helvetica Neue"/>
                <a:cs typeface="Helvetica Neue"/>
                <a:sym typeface="Helvetica Neue"/>
              </a:endParaRPr>
            </a:p>
          </p:txBody>
        </p:sp>
        <p:grpSp>
          <p:nvGrpSpPr>
            <p:cNvPr id="368" name="Google Shape;368;p37"/>
            <p:cNvGrpSpPr/>
            <p:nvPr/>
          </p:nvGrpSpPr>
          <p:grpSpPr>
            <a:xfrm>
              <a:off x="3821603" y="4150312"/>
              <a:ext cx="903294" cy="325172"/>
              <a:chOff x="1902425" y="4009775"/>
              <a:chExt cx="1507500" cy="578700"/>
            </a:xfrm>
          </p:grpSpPr>
          <p:cxnSp>
            <p:nvCxnSpPr>
              <p:cNvPr id="369" name="Google Shape;369;p37"/>
              <p:cNvCxnSpPr/>
              <p:nvPr/>
            </p:nvCxnSpPr>
            <p:spPr>
              <a:xfrm>
                <a:off x="1902425" y="4009775"/>
                <a:ext cx="0" cy="535200"/>
              </a:xfrm>
              <a:prstGeom prst="straightConnector1">
                <a:avLst/>
              </a:prstGeom>
              <a:noFill/>
              <a:ln cap="flat" cmpd="sng" w="19050">
                <a:solidFill>
                  <a:srgbClr val="000000"/>
                </a:solidFill>
                <a:prstDash val="solid"/>
                <a:round/>
                <a:headEnd len="sm" w="sm" type="none"/>
                <a:tailEnd len="med" w="med" type="triangle"/>
              </a:ln>
            </p:spPr>
          </p:cxnSp>
          <p:sp>
            <p:nvSpPr>
              <p:cNvPr id="370" name="Google Shape;370;p37"/>
              <p:cNvSpPr/>
              <p:nvPr/>
            </p:nvSpPr>
            <p:spPr>
              <a:xfrm>
                <a:off x="1902425" y="4085975"/>
                <a:ext cx="1507500" cy="502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activations</a:t>
                </a:r>
                <a:endParaRPr b="0" i="0" sz="1200" u="none" cap="none" strike="noStrike">
                  <a:solidFill>
                    <a:srgbClr val="000000"/>
                  </a:solidFill>
                  <a:latin typeface="Helvetica Neue"/>
                  <a:ea typeface="Helvetica Neue"/>
                  <a:cs typeface="Helvetica Neue"/>
                  <a:sym typeface="Helvetica Neue"/>
                </a:endParaRPr>
              </a:p>
            </p:txBody>
          </p:sp>
        </p:grpSp>
        <p:grpSp>
          <p:nvGrpSpPr>
            <p:cNvPr id="371" name="Google Shape;371;p37"/>
            <p:cNvGrpSpPr/>
            <p:nvPr/>
          </p:nvGrpSpPr>
          <p:grpSpPr>
            <a:xfrm>
              <a:off x="7251044" y="4150312"/>
              <a:ext cx="1071909" cy="325172"/>
              <a:chOff x="1902425" y="4009775"/>
              <a:chExt cx="1788900" cy="578700"/>
            </a:xfrm>
          </p:grpSpPr>
          <p:cxnSp>
            <p:nvCxnSpPr>
              <p:cNvPr id="372" name="Google Shape;372;p37"/>
              <p:cNvCxnSpPr/>
              <p:nvPr/>
            </p:nvCxnSpPr>
            <p:spPr>
              <a:xfrm>
                <a:off x="1902425" y="4009775"/>
                <a:ext cx="0" cy="535200"/>
              </a:xfrm>
              <a:prstGeom prst="straightConnector1">
                <a:avLst/>
              </a:prstGeom>
              <a:noFill/>
              <a:ln cap="flat" cmpd="sng" w="19050">
                <a:solidFill>
                  <a:srgbClr val="000000"/>
                </a:solidFill>
                <a:prstDash val="solid"/>
                <a:round/>
                <a:headEnd len="sm" w="sm" type="none"/>
                <a:tailEnd len="med" w="med" type="triangle"/>
              </a:ln>
            </p:spPr>
          </p:cxnSp>
          <p:sp>
            <p:nvSpPr>
              <p:cNvPr id="373" name="Google Shape;373;p37"/>
              <p:cNvSpPr/>
              <p:nvPr/>
            </p:nvSpPr>
            <p:spPr>
              <a:xfrm>
                <a:off x="1902425" y="4085975"/>
                <a:ext cx="1788900" cy="502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activations</a:t>
                </a:r>
                <a:endParaRPr b="0" i="0" sz="1200" u="none" cap="none" strike="noStrike">
                  <a:solidFill>
                    <a:srgbClr val="000000"/>
                  </a:solidFill>
                  <a:latin typeface="Helvetica Neue"/>
                  <a:ea typeface="Helvetica Neue"/>
                  <a:cs typeface="Helvetica Neue"/>
                  <a:sym typeface="Helvetica Neue"/>
                </a:endParaRPr>
              </a:p>
            </p:txBody>
          </p:sp>
        </p:grpSp>
        <p:sp>
          <p:nvSpPr>
            <p:cNvPr id="374" name="Google Shape;374;p37"/>
            <p:cNvSpPr/>
            <p:nvPr/>
          </p:nvSpPr>
          <p:spPr>
            <a:xfrm>
              <a:off x="5810196" y="2689750"/>
              <a:ext cx="743700" cy="435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book</a:t>
              </a:r>
              <a:br>
                <a:rPr b="0" i="0" lang="en" sz="1200" u="none" cap="none" strike="noStrike">
                  <a:solidFill>
                    <a:srgbClr val="000000"/>
                  </a:solidFill>
                  <a:latin typeface="Helvetica Neue"/>
                  <a:ea typeface="Helvetica Neue"/>
                  <a:cs typeface="Helvetica Neue"/>
                  <a:sym typeface="Helvetica Neue"/>
                </a:rPr>
              </a:br>
              <a:r>
                <a:rPr b="0" i="0" lang="en" sz="1200" u="none" cap="none" strike="noStrike">
                  <a:solidFill>
                    <a:srgbClr val="000000"/>
                  </a:solidFill>
                  <a:latin typeface="Helvetica Neue"/>
                  <a:ea typeface="Helvetica Neue"/>
                  <a:cs typeface="Helvetica Neue"/>
                  <a:sym typeface="Helvetica Neue"/>
                </a:rPr>
                <a:t>chapter</a:t>
              </a:r>
              <a:endParaRPr b="0" i="0" sz="1200" u="none" cap="none" strike="noStrike">
                <a:solidFill>
                  <a:srgbClr val="000000"/>
                </a:solidFill>
                <a:latin typeface="Helvetica Neue"/>
                <a:ea typeface="Helvetica Neue"/>
                <a:cs typeface="Helvetica Neue"/>
                <a:sym typeface="Helvetica Neue"/>
              </a:endParaRPr>
            </a:p>
          </p:txBody>
        </p:sp>
      </p:grpSp>
      <p:sp>
        <p:nvSpPr>
          <p:cNvPr id="375" name="Google Shape;375;p37"/>
          <p:cNvSpPr txBox="1"/>
          <p:nvPr/>
        </p:nvSpPr>
        <p:spPr>
          <a:xfrm>
            <a:off x="5512550" y="383375"/>
            <a:ext cx="31986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Training </a:t>
            </a:r>
            <a:r>
              <a:rPr lang="en">
                <a:solidFill>
                  <a:schemeClr val="dk1"/>
                </a:solidFill>
                <a:latin typeface="Calibri"/>
                <a:ea typeface="Calibri"/>
                <a:cs typeface="Calibri"/>
                <a:sym typeface="Calibri"/>
              </a:rPr>
              <a:t>language</a:t>
            </a:r>
            <a:r>
              <a:rPr lang="en">
                <a:solidFill>
                  <a:schemeClr val="dk1"/>
                </a:solidFill>
                <a:latin typeface="Calibri"/>
                <a:ea typeface="Calibri"/>
                <a:cs typeface="Calibri"/>
                <a:sym typeface="Calibri"/>
              </a:rPr>
              <a:t> models to summarize narratives improves brain alignment, especially during important narrative elements (Characters, emotions, etc.)</a:t>
            </a:r>
            <a:endParaRPr>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99" name="Google Shape;99;p20"/>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Introduction to Brain encoding and decoding [30 min]</a:t>
            </a:r>
            <a:endParaRPr/>
          </a:p>
          <a:p>
            <a:pPr indent="-171450" lvl="0" marL="177800" rtl="0" algn="l">
              <a:lnSpc>
                <a:spcPct val="90000"/>
              </a:lnSpc>
              <a:spcBef>
                <a:spcPts val="800"/>
              </a:spcBef>
              <a:spcAft>
                <a:spcPts val="0"/>
              </a:spcAft>
              <a:buClr>
                <a:schemeClr val="dk1"/>
              </a:buClr>
              <a:buSzPts val="2100"/>
              <a:buChar char="•"/>
            </a:pPr>
            <a:r>
              <a:rPr lang="en"/>
              <a:t>Stimulus Representations [1 hour 30 min]</a:t>
            </a:r>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222250" lvl="0" marL="177800" rtl="0" algn="l">
              <a:spcBef>
                <a:spcPts val="800"/>
              </a:spcBef>
              <a:spcAft>
                <a:spcPts val="0"/>
              </a:spcAft>
              <a:buSzPts val="2100"/>
              <a:buChar char="•"/>
            </a:pPr>
            <a:r>
              <a:rPr lang="en"/>
              <a:t>Deep Learning for Brain Decoding [1 hour 30 min]</a:t>
            </a:r>
            <a:endParaRPr/>
          </a:p>
          <a:p>
            <a:pPr indent="-171450" lvl="0" marL="177800" rtl="0" algn="l">
              <a:lnSpc>
                <a:spcPct val="90000"/>
              </a:lnSpc>
              <a:spcBef>
                <a:spcPts val="800"/>
              </a:spcBef>
              <a:spcAft>
                <a:spcPts val="0"/>
              </a:spcAft>
              <a:buClr>
                <a:schemeClr val="dk1"/>
              </a:buClr>
              <a:buSzPts val="2100"/>
              <a:buChar char="•"/>
            </a:pPr>
            <a:r>
              <a:rPr lang="en"/>
              <a:t>Lunch break [1 hour 15 min]</a:t>
            </a:r>
            <a:endParaRPr/>
          </a:p>
          <a:p>
            <a:pPr indent="-222250" lvl="0" marL="177800" rtl="0" algn="l">
              <a:spcBef>
                <a:spcPts val="800"/>
              </a:spcBef>
              <a:spcAft>
                <a:spcPts val="0"/>
              </a:spcAft>
              <a:buSzPts val="2100"/>
              <a:buChar char="•"/>
            </a:pPr>
            <a:r>
              <a:rPr lang="en">
                <a:solidFill>
                  <a:srgbClr val="191919"/>
                </a:solidFill>
              </a:rPr>
              <a:t>Deep Learning for Brain Encoding [1 hour 30 min]</a:t>
            </a:r>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171450" lvl="0" marL="177800" rtl="0" algn="l">
              <a:lnSpc>
                <a:spcPct val="90000"/>
              </a:lnSpc>
              <a:spcBef>
                <a:spcPts val="800"/>
              </a:spcBef>
              <a:spcAft>
                <a:spcPts val="0"/>
              </a:spcAft>
              <a:buClr>
                <a:srgbClr val="FF0000"/>
              </a:buClr>
              <a:buSzPts val="2100"/>
              <a:buChar char="•"/>
            </a:pPr>
            <a:r>
              <a:rPr b="1" lang="en">
                <a:solidFill>
                  <a:srgbClr val="FF0000"/>
                </a:solidFill>
              </a:rPr>
              <a:t>Advanced Methods [1 hour 15 min]</a:t>
            </a:r>
            <a:endParaRPr b="1">
              <a:solidFill>
                <a:srgbClr val="FF0000"/>
              </a:solidFill>
            </a:endParaRPr>
          </a:p>
          <a:p>
            <a:pPr indent="-171450" lvl="0" marL="177800" rtl="0" algn="l">
              <a:lnSpc>
                <a:spcPct val="90000"/>
              </a:lnSpc>
              <a:spcBef>
                <a:spcPts val="800"/>
              </a:spcBef>
              <a:spcAft>
                <a:spcPts val="0"/>
              </a:spcAft>
              <a:buClr>
                <a:schemeClr val="dk1"/>
              </a:buClr>
              <a:buSzPts val="2100"/>
              <a:buChar char="•"/>
            </a:pPr>
            <a:r>
              <a:rPr lang="en"/>
              <a:t>Summary and Future Trends [15 min]</a:t>
            </a:r>
            <a:endParaRPr/>
          </a:p>
          <a:p>
            <a:pPr indent="-38100" lvl="0" marL="177800" rtl="0" algn="l">
              <a:lnSpc>
                <a:spcPct val="90000"/>
              </a:lnSpc>
              <a:spcBef>
                <a:spcPts val="800"/>
              </a:spcBef>
              <a:spcAft>
                <a:spcPts val="0"/>
              </a:spcAft>
              <a:buClr>
                <a:schemeClr val="dk1"/>
              </a:buClr>
              <a:buSzPts val="2100"/>
              <a:buNone/>
            </a:pPr>
            <a:r>
              <a:t/>
            </a:r>
            <a:endParaRPr/>
          </a:p>
        </p:txBody>
      </p:sp>
      <p:sp>
        <p:nvSpPr>
          <p:cNvPr id="100" name="Google Shape;100;p20"/>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in using DL for cognitive modeling</a:t>
            </a:r>
            <a:endParaRPr/>
          </a:p>
        </p:txBody>
      </p:sp>
      <p:sp>
        <p:nvSpPr>
          <p:cNvPr id="381" name="Google Shape;381;p38"/>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Not designed to specifically model brain processing</a:t>
            </a:r>
            <a:endParaRPr/>
          </a:p>
          <a:p>
            <a:pPr indent="-330200" lvl="1" marL="914400" rtl="0" algn="l">
              <a:spcBef>
                <a:spcPts val="1000"/>
              </a:spcBef>
              <a:spcAft>
                <a:spcPts val="0"/>
              </a:spcAft>
              <a:buSzPts val="1600"/>
              <a:buFont typeface="Calibri"/>
              <a:buChar char="•"/>
            </a:pPr>
            <a:r>
              <a:rPr lang="en" sz="1800"/>
              <a:t>Training DL models using brain recordings</a:t>
            </a:r>
            <a:endParaRPr sz="1800"/>
          </a:p>
          <a:p>
            <a:pPr indent="-330200" lvl="1" marL="914400" rtl="0" algn="l">
              <a:spcBef>
                <a:spcPts val="1000"/>
              </a:spcBef>
              <a:spcAft>
                <a:spcPts val="0"/>
              </a:spcAft>
              <a:buSzPts val="1600"/>
              <a:buFont typeface="Calibri"/>
              <a:buChar char="•"/>
            </a:pPr>
            <a:r>
              <a:rPr lang="en" sz="1800"/>
              <a:t>Task-based modeling</a:t>
            </a:r>
            <a:endParaRPr/>
          </a:p>
          <a:p>
            <a:pPr indent="-361950" lvl="0" marL="457200" rtl="0" algn="l">
              <a:spcBef>
                <a:spcPts val="1000"/>
              </a:spcBef>
              <a:spcAft>
                <a:spcPts val="0"/>
              </a:spcAft>
              <a:buSzPts val="2100"/>
              <a:buFont typeface="Calibri"/>
              <a:buChar char="•"/>
            </a:pPr>
            <a:r>
              <a:rPr lang="en"/>
              <a:t>Can be difficult to interpret due to multiple sources of information</a:t>
            </a:r>
            <a:endParaRPr/>
          </a:p>
          <a:p>
            <a:pPr indent="-330200" lvl="1" marL="914400" rtl="0" algn="l">
              <a:spcBef>
                <a:spcPts val="1000"/>
              </a:spcBef>
              <a:spcAft>
                <a:spcPts val="0"/>
              </a:spcAft>
              <a:buSzPts val="1600"/>
              <a:buFont typeface="Calibri"/>
              <a:buChar char="•"/>
            </a:pPr>
            <a:r>
              <a:rPr b="1" lang="en"/>
              <a:t>Disentangling contributions of different info sources to brain predictions</a:t>
            </a:r>
            <a:endParaRPr b="1"/>
          </a:p>
        </p:txBody>
      </p:sp>
      <p:sp>
        <p:nvSpPr>
          <p:cNvPr id="382" name="Google Shape;382;p38"/>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Disentangling contributions of different info sources to brain predictions</a:t>
            </a:r>
            <a:endParaRPr/>
          </a:p>
        </p:txBody>
      </p:sp>
      <p:sp>
        <p:nvSpPr>
          <p:cNvPr id="388" name="Google Shape;388;p39"/>
          <p:cNvSpPr txBox="1"/>
          <p:nvPr/>
        </p:nvSpPr>
        <p:spPr>
          <a:xfrm>
            <a:off x="356450" y="1616300"/>
            <a:ext cx="25062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“Mary finished the apple”</a:t>
            </a:r>
            <a:endParaRPr i="1">
              <a:latin typeface="Montserrat"/>
              <a:ea typeface="Montserrat"/>
              <a:cs typeface="Montserrat"/>
              <a:sym typeface="Montserrat"/>
            </a:endParaRPr>
          </a:p>
        </p:txBody>
      </p:sp>
      <p:sp>
        <p:nvSpPr>
          <p:cNvPr id="389" name="Google Shape;389;p39"/>
          <p:cNvSpPr txBox="1"/>
          <p:nvPr/>
        </p:nvSpPr>
        <p:spPr>
          <a:xfrm>
            <a:off x="679750" y="2103875"/>
            <a:ext cx="27759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supra-word meaning</a:t>
            </a:r>
            <a:r>
              <a:rPr lang="en" sz="1500">
                <a:latin typeface="Montserrat"/>
                <a:ea typeface="Montserrat"/>
                <a:cs typeface="Montserrat"/>
                <a:sym typeface="Montserrat"/>
              </a:rPr>
              <a:t> may contain concept of:</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eating</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apple core</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a:t>
            </a:r>
            <a:endParaRPr sz="1500">
              <a:latin typeface="Montserrat"/>
              <a:ea typeface="Montserrat"/>
              <a:cs typeface="Montserrat"/>
              <a:sym typeface="Montserrat"/>
            </a:endParaRPr>
          </a:p>
        </p:txBody>
      </p:sp>
      <p:grpSp>
        <p:nvGrpSpPr>
          <p:cNvPr id="390" name="Google Shape;390;p39"/>
          <p:cNvGrpSpPr/>
          <p:nvPr/>
        </p:nvGrpSpPr>
        <p:grpSpPr>
          <a:xfrm>
            <a:off x="4046725" y="1616300"/>
            <a:ext cx="4869576" cy="2271827"/>
            <a:chOff x="4046725" y="1616300"/>
            <a:chExt cx="4869576" cy="2271827"/>
          </a:xfrm>
        </p:grpSpPr>
        <p:grpSp>
          <p:nvGrpSpPr>
            <p:cNvPr id="391" name="Google Shape;391;p39"/>
            <p:cNvGrpSpPr/>
            <p:nvPr/>
          </p:nvGrpSpPr>
          <p:grpSpPr>
            <a:xfrm>
              <a:off x="7358070" y="3161146"/>
              <a:ext cx="1558230" cy="726981"/>
              <a:chOff x="3469050" y="2023251"/>
              <a:chExt cx="2692174" cy="1256013"/>
            </a:xfrm>
          </p:grpSpPr>
          <p:sp>
            <p:nvSpPr>
              <p:cNvPr id="392" name="Google Shape;392;p39"/>
              <p:cNvSpPr/>
              <p:nvPr/>
            </p:nvSpPr>
            <p:spPr>
              <a:xfrm>
                <a:off x="3582925" y="2213964"/>
                <a:ext cx="227700" cy="10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39"/>
              <p:cNvPicPr preferRelativeResize="0"/>
              <p:nvPr/>
            </p:nvPicPr>
            <p:blipFill rotWithShape="1">
              <a:blip r:embed="rId3">
                <a:alphaModFix/>
              </a:blip>
              <a:srcRect b="37540" l="475" r="61212" t="9786"/>
              <a:stretch/>
            </p:blipFill>
            <p:spPr>
              <a:xfrm>
                <a:off x="3469050" y="2023251"/>
                <a:ext cx="2692174" cy="1201800"/>
              </a:xfrm>
              <a:prstGeom prst="rect">
                <a:avLst/>
              </a:prstGeom>
              <a:noFill/>
              <a:ln>
                <a:noFill/>
              </a:ln>
            </p:spPr>
          </p:pic>
          <p:pic>
            <p:nvPicPr>
              <p:cNvPr id="394" name="Google Shape;394;p39"/>
              <p:cNvPicPr preferRelativeResize="0"/>
              <p:nvPr/>
            </p:nvPicPr>
            <p:blipFill rotWithShape="1">
              <a:blip r:embed="rId4">
                <a:alphaModFix/>
              </a:blip>
              <a:srcRect b="75220" l="3679" r="87556" t="15273"/>
              <a:stretch/>
            </p:blipFill>
            <p:spPr>
              <a:xfrm>
                <a:off x="4486380" y="2550989"/>
                <a:ext cx="615876" cy="216901"/>
              </a:xfrm>
              <a:prstGeom prst="rect">
                <a:avLst/>
              </a:prstGeom>
              <a:noFill/>
              <a:ln>
                <a:noFill/>
              </a:ln>
            </p:spPr>
          </p:pic>
          <p:pic>
            <p:nvPicPr>
              <p:cNvPr id="395" name="Google Shape;395;p39"/>
              <p:cNvPicPr preferRelativeResize="0"/>
              <p:nvPr/>
            </p:nvPicPr>
            <p:blipFill rotWithShape="1">
              <a:blip r:embed="rId5">
                <a:alphaModFix/>
              </a:blip>
              <a:srcRect b="75643" l="3679" r="87556" t="15272"/>
              <a:stretch/>
            </p:blipFill>
            <p:spPr>
              <a:xfrm>
                <a:off x="5281709" y="2957440"/>
                <a:ext cx="615876" cy="207249"/>
              </a:xfrm>
              <a:prstGeom prst="rect">
                <a:avLst/>
              </a:prstGeom>
              <a:noFill/>
              <a:ln>
                <a:noFill/>
              </a:ln>
            </p:spPr>
          </p:pic>
          <p:pic>
            <p:nvPicPr>
              <p:cNvPr id="396" name="Google Shape;396;p39"/>
              <p:cNvPicPr preferRelativeResize="0"/>
              <p:nvPr/>
            </p:nvPicPr>
            <p:blipFill rotWithShape="1">
              <a:blip r:embed="rId5">
                <a:alphaModFix/>
              </a:blip>
              <a:srcRect b="75643" l="3679" r="87556" t="15272"/>
              <a:stretch/>
            </p:blipFill>
            <p:spPr>
              <a:xfrm>
                <a:off x="4486376" y="2957440"/>
                <a:ext cx="615876" cy="207249"/>
              </a:xfrm>
              <a:prstGeom prst="rect">
                <a:avLst/>
              </a:prstGeom>
              <a:noFill/>
              <a:ln>
                <a:noFill/>
              </a:ln>
            </p:spPr>
          </p:pic>
          <p:sp>
            <p:nvSpPr>
              <p:cNvPr id="397" name="Google Shape;397;p39"/>
              <p:cNvSpPr/>
              <p:nvPr/>
            </p:nvSpPr>
            <p:spPr>
              <a:xfrm>
                <a:off x="3520488" y="2023252"/>
                <a:ext cx="176100" cy="120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39"/>
              <p:cNvPicPr preferRelativeResize="0"/>
              <p:nvPr/>
            </p:nvPicPr>
            <p:blipFill rotWithShape="1">
              <a:blip r:embed="rId5">
                <a:alphaModFix/>
              </a:blip>
              <a:srcRect b="75643" l="3679" r="87556" t="15272"/>
              <a:stretch/>
            </p:blipFill>
            <p:spPr>
              <a:xfrm>
                <a:off x="3686741" y="2957440"/>
                <a:ext cx="615876" cy="207249"/>
              </a:xfrm>
              <a:prstGeom prst="rect">
                <a:avLst/>
              </a:prstGeom>
              <a:noFill/>
              <a:ln>
                <a:noFill/>
              </a:ln>
            </p:spPr>
          </p:pic>
          <p:pic>
            <p:nvPicPr>
              <p:cNvPr id="399" name="Google Shape;399;p39"/>
              <p:cNvPicPr preferRelativeResize="0"/>
              <p:nvPr/>
            </p:nvPicPr>
            <p:blipFill rotWithShape="1">
              <a:blip r:embed="rId4">
                <a:alphaModFix/>
              </a:blip>
              <a:srcRect b="75220" l="3679" r="87556" t="15273"/>
              <a:stretch/>
            </p:blipFill>
            <p:spPr>
              <a:xfrm>
                <a:off x="5286945" y="2550989"/>
                <a:ext cx="615876" cy="216901"/>
              </a:xfrm>
              <a:prstGeom prst="rect">
                <a:avLst/>
              </a:prstGeom>
              <a:noFill/>
              <a:ln>
                <a:noFill/>
              </a:ln>
            </p:spPr>
          </p:pic>
          <p:pic>
            <p:nvPicPr>
              <p:cNvPr id="400" name="Google Shape;400;p39"/>
              <p:cNvPicPr preferRelativeResize="0"/>
              <p:nvPr/>
            </p:nvPicPr>
            <p:blipFill rotWithShape="1">
              <a:blip r:embed="rId4">
                <a:alphaModFix/>
              </a:blip>
              <a:srcRect b="75220" l="3679" r="87556" t="15273"/>
              <a:stretch/>
            </p:blipFill>
            <p:spPr>
              <a:xfrm>
                <a:off x="5276259" y="2144899"/>
                <a:ext cx="615876" cy="216901"/>
              </a:xfrm>
              <a:prstGeom prst="rect">
                <a:avLst/>
              </a:prstGeom>
              <a:noFill/>
              <a:ln>
                <a:noFill/>
              </a:ln>
            </p:spPr>
          </p:pic>
          <p:pic>
            <p:nvPicPr>
              <p:cNvPr id="401" name="Google Shape;401;p39"/>
              <p:cNvPicPr preferRelativeResize="0"/>
              <p:nvPr/>
            </p:nvPicPr>
            <p:blipFill rotWithShape="1">
              <a:blip r:embed="rId4">
                <a:alphaModFix/>
              </a:blip>
              <a:srcRect b="75220" l="3679" r="87556" t="15273"/>
              <a:stretch/>
            </p:blipFill>
            <p:spPr>
              <a:xfrm>
                <a:off x="4489168" y="2146758"/>
                <a:ext cx="615876" cy="216901"/>
              </a:xfrm>
              <a:prstGeom prst="rect">
                <a:avLst/>
              </a:prstGeom>
              <a:noFill/>
              <a:ln>
                <a:noFill/>
              </a:ln>
            </p:spPr>
          </p:pic>
          <p:pic>
            <p:nvPicPr>
              <p:cNvPr id="402" name="Google Shape;402;p39"/>
              <p:cNvPicPr preferRelativeResize="0"/>
              <p:nvPr/>
            </p:nvPicPr>
            <p:blipFill rotWithShape="1">
              <a:blip r:embed="rId4">
                <a:alphaModFix/>
              </a:blip>
              <a:srcRect b="75220" l="3679" r="87556" t="15273"/>
              <a:stretch/>
            </p:blipFill>
            <p:spPr>
              <a:xfrm>
                <a:off x="3689533" y="2144899"/>
                <a:ext cx="615876" cy="216901"/>
              </a:xfrm>
              <a:prstGeom prst="rect">
                <a:avLst/>
              </a:prstGeom>
              <a:noFill/>
              <a:ln>
                <a:noFill/>
              </a:ln>
            </p:spPr>
          </p:pic>
          <p:pic>
            <p:nvPicPr>
              <p:cNvPr id="403" name="Google Shape;403;p39"/>
              <p:cNvPicPr preferRelativeResize="0"/>
              <p:nvPr/>
            </p:nvPicPr>
            <p:blipFill rotWithShape="1">
              <a:blip r:embed="rId4">
                <a:alphaModFix/>
              </a:blip>
              <a:srcRect b="75220" l="3679" r="87556" t="15273"/>
              <a:stretch/>
            </p:blipFill>
            <p:spPr>
              <a:xfrm>
                <a:off x="3688604" y="2551919"/>
                <a:ext cx="615876" cy="216901"/>
              </a:xfrm>
              <a:prstGeom prst="rect">
                <a:avLst/>
              </a:prstGeom>
              <a:noFill/>
              <a:ln>
                <a:noFill/>
              </a:ln>
            </p:spPr>
          </p:pic>
        </p:grpSp>
        <p:grpSp>
          <p:nvGrpSpPr>
            <p:cNvPr id="404" name="Google Shape;404;p39"/>
            <p:cNvGrpSpPr/>
            <p:nvPr/>
          </p:nvGrpSpPr>
          <p:grpSpPr>
            <a:xfrm>
              <a:off x="4046731" y="2502208"/>
              <a:ext cx="4351208" cy="848341"/>
              <a:chOff x="4197715" y="2367675"/>
              <a:chExt cx="3564811" cy="695077"/>
            </a:xfrm>
          </p:grpSpPr>
          <p:grpSp>
            <p:nvGrpSpPr>
              <p:cNvPr id="405" name="Google Shape;405;p39"/>
              <p:cNvGrpSpPr/>
              <p:nvPr/>
            </p:nvGrpSpPr>
            <p:grpSpPr>
              <a:xfrm>
                <a:off x="4404825" y="2367675"/>
                <a:ext cx="3357701" cy="354000"/>
                <a:chOff x="5025875" y="2414550"/>
                <a:chExt cx="3357701" cy="354000"/>
              </a:xfrm>
            </p:grpSpPr>
            <p:pic>
              <p:nvPicPr>
                <p:cNvPr id="406" name="Google Shape;406;p39"/>
                <p:cNvPicPr preferRelativeResize="0"/>
                <p:nvPr/>
              </p:nvPicPr>
              <p:blipFill rotWithShape="1">
                <a:blip r:embed="rId3">
                  <a:alphaModFix/>
                </a:blip>
                <a:srcRect b="43322" l="50478" r="2177" t="42311"/>
                <a:stretch/>
              </p:blipFill>
              <p:spPr>
                <a:xfrm>
                  <a:off x="5025875" y="2414550"/>
                  <a:ext cx="3357701" cy="354000"/>
                </a:xfrm>
                <a:prstGeom prst="rect">
                  <a:avLst/>
                </a:prstGeom>
                <a:noFill/>
                <a:ln>
                  <a:noFill/>
                </a:ln>
              </p:spPr>
            </p:pic>
            <p:pic>
              <p:nvPicPr>
                <p:cNvPr id="407" name="Google Shape;407;p39"/>
                <p:cNvPicPr preferRelativeResize="0"/>
                <p:nvPr/>
              </p:nvPicPr>
              <p:blipFill rotWithShape="1">
                <a:blip r:embed="rId5">
                  <a:alphaModFix/>
                </a:blip>
                <a:srcRect b="75643" l="3679" r="87556" t="15272"/>
                <a:stretch/>
              </p:blipFill>
              <p:spPr>
                <a:xfrm>
                  <a:off x="6827372" y="2481021"/>
                  <a:ext cx="615876" cy="207249"/>
                </a:xfrm>
                <a:prstGeom prst="rect">
                  <a:avLst/>
                </a:prstGeom>
                <a:noFill/>
                <a:ln>
                  <a:noFill/>
                </a:ln>
              </p:spPr>
            </p:pic>
            <p:pic>
              <p:nvPicPr>
                <p:cNvPr id="408" name="Google Shape;408;p39"/>
                <p:cNvPicPr preferRelativeResize="0"/>
                <p:nvPr/>
              </p:nvPicPr>
              <p:blipFill rotWithShape="1">
                <a:blip r:embed="rId5">
                  <a:alphaModFix/>
                </a:blip>
                <a:srcRect b="75643" l="3679" r="87556" t="15272"/>
                <a:stretch/>
              </p:blipFill>
              <p:spPr>
                <a:xfrm>
                  <a:off x="7471661" y="2481021"/>
                  <a:ext cx="615876" cy="207249"/>
                </a:xfrm>
                <a:prstGeom prst="rect">
                  <a:avLst/>
                </a:prstGeom>
                <a:noFill/>
                <a:ln>
                  <a:noFill/>
                </a:ln>
              </p:spPr>
            </p:pic>
            <p:pic>
              <p:nvPicPr>
                <p:cNvPr id="409" name="Google Shape;409;p39"/>
                <p:cNvPicPr preferRelativeResize="0"/>
                <p:nvPr/>
              </p:nvPicPr>
              <p:blipFill rotWithShape="1">
                <a:blip r:embed="rId4">
                  <a:alphaModFix/>
                </a:blip>
                <a:srcRect b="75220" l="3679" r="87556" t="15273"/>
                <a:stretch/>
              </p:blipFill>
              <p:spPr>
                <a:xfrm>
                  <a:off x="5891602" y="2484436"/>
                  <a:ext cx="615876" cy="216901"/>
                </a:xfrm>
                <a:prstGeom prst="rect">
                  <a:avLst/>
                </a:prstGeom>
                <a:noFill/>
                <a:ln>
                  <a:noFill/>
                </a:ln>
              </p:spPr>
            </p:pic>
          </p:grpSp>
          <p:sp>
            <p:nvSpPr>
              <p:cNvPr id="410" name="Google Shape;410;p39"/>
              <p:cNvSpPr txBox="1"/>
              <p:nvPr/>
            </p:nvSpPr>
            <p:spPr>
              <a:xfrm>
                <a:off x="4197715" y="2608852"/>
                <a:ext cx="11121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supra-word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meaning</a:t>
                </a:r>
                <a:endParaRPr sz="1200">
                  <a:latin typeface="Montserrat"/>
                  <a:ea typeface="Montserrat"/>
                  <a:cs typeface="Montserrat"/>
                  <a:sym typeface="Montserrat"/>
                </a:endParaRPr>
              </a:p>
            </p:txBody>
          </p:sp>
        </p:grpSp>
        <p:sp>
          <p:nvSpPr>
            <p:cNvPr id="411" name="Google Shape;411;p39"/>
            <p:cNvSpPr txBox="1"/>
            <p:nvPr/>
          </p:nvSpPr>
          <p:spPr>
            <a:xfrm>
              <a:off x="4046725" y="1616300"/>
              <a:ext cx="411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latin typeface="Montserrat"/>
                  <a:ea typeface="Montserrat"/>
                  <a:cs typeface="Montserrat"/>
                  <a:sym typeface="Montserrat"/>
                </a:rPr>
                <a:t>Isolating supra-word meaning is a type of intervention</a:t>
              </a:r>
              <a:endParaRPr>
                <a:solidFill>
                  <a:srgbClr val="000000"/>
                </a:solidFill>
                <a:latin typeface="Montserrat"/>
                <a:ea typeface="Montserrat"/>
                <a:cs typeface="Montserrat"/>
                <a:sym typeface="Montserrat"/>
              </a:endParaRPr>
            </a:p>
          </p:txBody>
        </p:sp>
      </p:grpSp>
      <p:sp>
        <p:nvSpPr>
          <p:cNvPr id="412" name="Google Shape;412;p39"/>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13" name="Google Shape;413;p39"/>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6"/>
              </a:rPr>
              <a:t>Toneva, Mariya, Tom M. Mitchell, and Leila Wehbe. "Combining computational controls with natural text reveals aspects of meaning composition." Nature Computational Science (2022)..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0"/>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Disentangling contributions of different info sources to brain predictions</a:t>
            </a:r>
            <a:endParaRPr/>
          </a:p>
        </p:txBody>
      </p:sp>
      <p:grpSp>
        <p:nvGrpSpPr>
          <p:cNvPr id="419" name="Google Shape;419;p40"/>
          <p:cNvGrpSpPr/>
          <p:nvPr/>
        </p:nvGrpSpPr>
        <p:grpSpPr>
          <a:xfrm>
            <a:off x="2956575" y="1036713"/>
            <a:ext cx="6123075" cy="3484738"/>
            <a:chOff x="2956575" y="1036713"/>
            <a:chExt cx="6123075" cy="3484738"/>
          </a:xfrm>
        </p:grpSpPr>
        <p:grpSp>
          <p:nvGrpSpPr>
            <p:cNvPr id="420" name="Google Shape;420;p40"/>
            <p:cNvGrpSpPr/>
            <p:nvPr/>
          </p:nvGrpSpPr>
          <p:grpSpPr>
            <a:xfrm>
              <a:off x="2978394" y="2137031"/>
              <a:ext cx="1433979" cy="637570"/>
              <a:chOff x="3024752" y="1495594"/>
              <a:chExt cx="1660466" cy="738270"/>
            </a:xfrm>
          </p:grpSpPr>
          <p:pic>
            <p:nvPicPr>
              <p:cNvPr id="421" name="Google Shape;421;p40"/>
              <p:cNvPicPr preferRelativeResize="0"/>
              <p:nvPr/>
            </p:nvPicPr>
            <p:blipFill rotWithShape="1">
              <a:blip r:embed="rId3">
                <a:alphaModFix/>
              </a:blip>
              <a:srcRect b="6641" l="46345" r="27899" t="67703"/>
              <a:stretch/>
            </p:blipFill>
            <p:spPr>
              <a:xfrm>
                <a:off x="3042389" y="1665343"/>
                <a:ext cx="1642830" cy="568521"/>
              </a:xfrm>
              <a:prstGeom prst="rect">
                <a:avLst/>
              </a:prstGeom>
              <a:noFill/>
              <a:ln>
                <a:noFill/>
              </a:ln>
            </p:spPr>
          </p:pic>
          <p:pic>
            <p:nvPicPr>
              <p:cNvPr id="422" name="Google Shape;422;p40"/>
              <p:cNvPicPr preferRelativeResize="0"/>
              <p:nvPr/>
            </p:nvPicPr>
            <p:blipFill rotWithShape="1">
              <a:blip r:embed="rId3">
                <a:alphaModFix/>
              </a:blip>
              <a:srcRect b="45154" l="62807" r="28643" t="44463"/>
              <a:stretch/>
            </p:blipFill>
            <p:spPr>
              <a:xfrm>
                <a:off x="3311451" y="1814855"/>
                <a:ext cx="550477" cy="232226"/>
              </a:xfrm>
              <a:prstGeom prst="rect">
                <a:avLst/>
              </a:prstGeom>
              <a:noFill/>
              <a:ln>
                <a:noFill/>
              </a:ln>
            </p:spPr>
          </p:pic>
          <p:sp>
            <p:nvSpPr>
              <p:cNvPr id="423" name="Google Shape;423;p40"/>
              <p:cNvSpPr/>
              <p:nvPr/>
            </p:nvSpPr>
            <p:spPr>
              <a:xfrm>
                <a:off x="3042400" y="1567300"/>
                <a:ext cx="885900" cy="1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nvSpPr>
            <p:spPr>
              <a:xfrm>
                <a:off x="3024752" y="1495594"/>
                <a:ext cx="1268700" cy="39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full context</a:t>
                </a:r>
                <a:endParaRPr sz="1000">
                  <a:latin typeface="Montserrat"/>
                  <a:ea typeface="Montserrat"/>
                  <a:cs typeface="Montserrat"/>
                  <a:sym typeface="Montserrat"/>
                </a:endParaRPr>
              </a:p>
            </p:txBody>
          </p:sp>
        </p:grpSp>
        <p:pic>
          <p:nvPicPr>
            <p:cNvPr id="425" name="Google Shape;425;p40"/>
            <p:cNvPicPr preferRelativeResize="0"/>
            <p:nvPr/>
          </p:nvPicPr>
          <p:blipFill rotWithShape="1">
            <a:blip r:embed="rId4">
              <a:alphaModFix/>
            </a:blip>
            <a:srcRect b="75683" l="3679" r="87555" t="15272"/>
            <a:stretch/>
          </p:blipFill>
          <p:spPr>
            <a:xfrm>
              <a:off x="3204350" y="2422825"/>
              <a:ext cx="482026" cy="169474"/>
            </a:xfrm>
            <a:prstGeom prst="rect">
              <a:avLst/>
            </a:prstGeom>
            <a:noFill/>
            <a:ln>
              <a:noFill/>
            </a:ln>
          </p:spPr>
        </p:pic>
        <p:pic>
          <p:nvPicPr>
            <p:cNvPr id="426" name="Google Shape;426;p40"/>
            <p:cNvPicPr preferRelativeResize="0"/>
            <p:nvPr/>
          </p:nvPicPr>
          <p:blipFill rotWithShape="1">
            <a:blip r:embed="rId5">
              <a:alphaModFix/>
            </a:blip>
            <a:srcRect b="0" l="0" r="0" t="64576"/>
            <a:stretch/>
          </p:blipFill>
          <p:spPr>
            <a:xfrm>
              <a:off x="2956575" y="2699800"/>
              <a:ext cx="6123075" cy="1821650"/>
            </a:xfrm>
            <a:prstGeom prst="rect">
              <a:avLst/>
            </a:prstGeom>
            <a:noFill/>
            <a:ln>
              <a:noFill/>
            </a:ln>
          </p:spPr>
        </p:pic>
        <p:pic>
          <p:nvPicPr>
            <p:cNvPr id="427" name="Google Shape;427;p40"/>
            <p:cNvPicPr preferRelativeResize="0"/>
            <p:nvPr/>
          </p:nvPicPr>
          <p:blipFill rotWithShape="1">
            <a:blip r:embed="rId5">
              <a:alphaModFix/>
            </a:blip>
            <a:srcRect b="46582" l="18141" r="16648" t="3302"/>
            <a:stretch/>
          </p:blipFill>
          <p:spPr>
            <a:xfrm>
              <a:off x="5097773" y="1036713"/>
              <a:ext cx="2077152" cy="1340676"/>
            </a:xfrm>
            <a:prstGeom prst="rect">
              <a:avLst/>
            </a:prstGeom>
            <a:noFill/>
            <a:ln>
              <a:noFill/>
            </a:ln>
          </p:spPr>
        </p:pic>
        <p:pic>
          <p:nvPicPr>
            <p:cNvPr id="428" name="Google Shape;428;p40"/>
            <p:cNvPicPr preferRelativeResize="0"/>
            <p:nvPr/>
          </p:nvPicPr>
          <p:blipFill rotWithShape="1">
            <a:blip r:embed="rId3">
              <a:alphaModFix/>
            </a:blip>
            <a:srcRect b="6643" l="46345" r="27899" t="68010"/>
            <a:stretch/>
          </p:blipFill>
          <p:spPr>
            <a:xfrm>
              <a:off x="7566425" y="2346616"/>
              <a:ext cx="1418752" cy="485075"/>
            </a:xfrm>
            <a:prstGeom prst="rect">
              <a:avLst/>
            </a:prstGeom>
            <a:noFill/>
            <a:ln>
              <a:noFill/>
            </a:ln>
          </p:spPr>
        </p:pic>
        <p:sp>
          <p:nvSpPr>
            <p:cNvPr id="429" name="Google Shape;429;p40"/>
            <p:cNvSpPr/>
            <p:nvPr/>
          </p:nvSpPr>
          <p:spPr>
            <a:xfrm>
              <a:off x="7548913" y="2290290"/>
              <a:ext cx="765000" cy="1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txBox="1"/>
            <p:nvPr/>
          </p:nvSpPr>
          <p:spPr>
            <a:xfrm>
              <a:off x="7548918" y="2205234"/>
              <a:ext cx="92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supra-word </a:t>
              </a:r>
              <a:endParaRPr sz="1000">
                <a:latin typeface="Montserrat"/>
                <a:ea typeface="Montserrat"/>
                <a:cs typeface="Montserrat"/>
                <a:sym typeface="Montserrat"/>
              </a:endParaRPr>
            </a:p>
          </p:txBody>
        </p:sp>
      </p:grpSp>
      <p:sp>
        <p:nvSpPr>
          <p:cNvPr id="431" name="Google Shape;431;p40"/>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32" name="Google Shape;432;p40"/>
          <p:cNvSpPr txBox="1"/>
          <p:nvPr/>
        </p:nvSpPr>
        <p:spPr>
          <a:xfrm>
            <a:off x="140400" y="2760650"/>
            <a:ext cx="2673600" cy="1477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Bilateral PTL and ATL process supra-word meaning</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Word-level information important for prediction of most language regions</a:t>
            </a:r>
            <a:endParaRPr>
              <a:solidFill>
                <a:schemeClr val="dk1"/>
              </a:solidFill>
              <a:latin typeface="Calibri"/>
              <a:ea typeface="Calibri"/>
              <a:cs typeface="Calibri"/>
              <a:sym typeface="Calibri"/>
            </a:endParaRPr>
          </a:p>
        </p:txBody>
      </p:sp>
      <p:sp>
        <p:nvSpPr>
          <p:cNvPr id="433" name="Google Shape;433;p40"/>
          <p:cNvSpPr txBox="1"/>
          <p:nvPr/>
        </p:nvSpPr>
        <p:spPr>
          <a:xfrm>
            <a:off x="-29125" y="854050"/>
            <a:ext cx="47529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one chapter of Harry Potter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disentangled embeddings from pretrained NLP models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&amp; MEG, reading</a:t>
            </a:r>
            <a:endParaRPr/>
          </a:p>
        </p:txBody>
      </p:sp>
      <p:sp>
        <p:nvSpPr>
          <p:cNvPr id="434" name="Google Shape;434;p40"/>
          <p:cNvSpPr/>
          <p:nvPr/>
        </p:nvSpPr>
        <p:spPr>
          <a:xfrm>
            <a:off x="6103825" y="2355850"/>
            <a:ext cx="3045000" cy="222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6"/>
              </a:rPr>
              <a:t>Toneva, Mariya, Tom M. Mitchell, and Leila Wehbe. "Combining computational controls with natural text reveals aspects of meaning composition." Nature Computational Science (2022)..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1"/>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3333"/>
              <a:buFont typeface="Arial"/>
              <a:buNone/>
            </a:pPr>
            <a:r>
              <a:rPr lang="en"/>
              <a:t>Disentangling contributions of different info sources to brain predictions</a:t>
            </a:r>
            <a:endParaRPr/>
          </a:p>
        </p:txBody>
      </p:sp>
      <p:sp>
        <p:nvSpPr>
          <p:cNvPr id="441" name="Google Shape;441;p41"/>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42" name="Google Shape;442;p41"/>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Jain, Shailee, Vy Vo, Shivangi Mahto, Amanda LeBel, Javier S. Turek, and Alexander Huth. "Interpretable multi-timescale models for predicting fMRI responses to continuous natural speech." Advances in Neural Information Processing Systems 33 (2020): 13738-13749.</a:t>
            </a:r>
            <a:endParaRPr/>
          </a:p>
        </p:txBody>
      </p:sp>
      <p:pic>
        <p:nvPicPr>
          <p:cNvPr id="443" name="Google Shape;443;p41"/>
          <p:cNvPicPr preferRelativeResize="0"/>
          <p:nvPr/>
        </p:nvPicPr>
        <p:blipFill>
          <a:blip r:embed="rId4">
            <a:alphaModFix/>
          </a:blip>
          <a:stretch>
            <a:fillRect/>
          </a:stretch>
        </p:blipFill>
        <p:spPr>
          <a:xfrm>
            <a:off x="3935575" y="1491613"/>
            <a:ext cx="2195676" cy="2161226"/>
          </a:xfrm>
          <a:prstGeom prst="rect">
            <a:avLst/>
          </a:prstGeom>
          <a:noFill/>
          <a:ln>
            <a:noFill/>
          </a:ln>
        </p:spPr>
      </p:pic>
      <p:grpSp>
        <p:nvGrpSpPr>
          <p:cNvPr id="444" name="Google Shape;444;p41"/>
          <p:cNvGrpSpPr/>
          <p:nvPr/>
        </p:nvGrpSpPr>
        <p:grpSpPr>
          <a:xfrm>
            <a:off x="6174498" y="1590501"/>
            <a:ext cx="2832871" cy="2005332"/>
            <a:chOff x="3604750" y="1318250"/>
            <a:chExt cx="3141700" cy="2223700"/>
          </a:xfrm>
        </p:grpSpPr>
        <p:pic>
          <p:nvPicPr>
            <p:cNvPr id="445" name="Google Shape;445;p41"/>
            <p:cNvPicPr preferRelativeResize="0"/>
            <p:nvPr/>
          </p:nvPicPr>
          <p:blipFill rotWithShape="1">
            <a:blip r:embed="rId5">
              <a:alphaModFix/>
            </a:blip>
            <a:srcRect b="0" l="921" r="0" t="0"/>
            <a:stretch/>
          </p:blipFill>
          <p:spPr>
            <a:xfrm>
              <a:off x="3726000" y="1318250"/>
              <a:ext cx="3020450" cy="2223700"/>
            </a:xfrm>
            <a:prstGeom prst="rect">
              <a:avLst/>
            </a:prstGeom>
            <a:noFill/>
            <a:ln>
              <a:noFill/>
            </a:ln>
          </p:spPr>
        </p:pic>
        <p:sp>
          <p:nvSpPr>
            <p:cNvPr id="446" name="Google Shape;446;p41"/>
            <p:cNvSpPr/>
            <p:nvPr/>
          </p:nvSpPr>
          <p:spPr>
            <a:xfrm>
              <a:off x="3604750" y="1318250"/>
              <a:ext cx="225900" cy="22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41"/>
          <p:cNvSpPr txBox="1"/>
          <p:nvPr/>
        </p:nvSpPr>
        <p:spPr>
          <a:xfrm>
            <a:off x="7155750" y="3783413"/>
            <a:ext cx="187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Figures provided by Shailee Jain</a:t>
            </a:r>
            <a:endParaRPr sz="1000">
              <a:latin typeface="Calibri"/>
              <a:ea typeface="Calibri"/>
              <a:cs typeface="Calibri"/>
              <a:sym typeface="Calibri"/>
            </a:endParaRPr>
          </a:p>
        </p:txBody>
      </p:sp>
      <p:sp>
        <p:nvSpPr>
          <p:cNvPr id="448" name="Google Shape;448;p41"/>
          <p:cNvSpPr txBox="1"/>
          <p:nvPr/>
        </p:nvSpPr>
        <p:spPr>
          <a:xfrm>
            <a:off x="241500" y="1075375"/>
            <a:ext cx="3498300" cy="1618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story</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multi-timescale NLP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listening</a:t>
            </a:r>
            <a:endParaRPr/>
          </a:p>
        </p:txBody>
      </p:sp>
      <p:sp>
        <p:nvSpPr>
          <p:cNvPr id="449" name="Google Shape;449;p41"/>
          <p:cNvSpPr txBox="1"/>
          <p:nvPr/>
        </p:nvSpPr>
        <p:spPr>
          <a:xfrm>
            <a:off x="472650" y="2970913"/>
            <a:ext cx="30360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Utilizing an NLP model that explicitly represents different timescale of information allows the voxel-wise estimation of the preferred timescales</a:t>
            </a:r>
            <a:endParaRPr>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2"/>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3333"/>
              <a:buFont typeface="Arial"/>
              <a:buNone/>
            </a:pPr>
            <a:r>
              <a:rPr lang="en"/>
              <a:t>Disentangling contributions of different info sources to brain predictions</a:t>
            </a:r>
            <a:endParaRPr/>
          </a:p>
        </p:txBody>
      </p:sp>
      <p:sp>
        <p:nvSpPr>
          <p:cNvPr id="455" name="Google Shape;455;p42"/>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56" name="Google Shape;456;p42"/>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Reddy, Aniketh Janardhan, and Leila Wehbe. "Can fMRI reveal the representation of syntactic structure in the brain?." Advances in Neural Information Processing Systems 34 (2021): 9843-9856.</a:t>
            </a:r>
            <a:endParaRPr/>
          </a:p>
        </p:txBody>
      </p:sp>
      <p:pic>
        <p:nvPicPr>
          <p:cNvPr id="457" name="Google Shape;457;p42"/>
          <p:cNvPicPr preferRelativeResize="0"/>
          <p:nvPr/>
        </p:nvPicPr>
        <p:blipFill rotWithShape="1">
          <a:blip r:embed="rId4">
            <a:alphaModFix/>
          </a:blip>
          <a:srcRect b="0" l="31558" r="0" t="0"/>
          <a:stretch/>
        </p:blipFill>
        <p:spPr>
          <a:xfrm>
            <a:off x="5029250" y="500350"/>
            <a:ext cx="3764301" cy="2371325"/>
          </a:xfrm>
          <a:prstGeom prst="rect">
            <a:avLst/>
          </a:prstGeom>
          <a:noFill/>
          <a:ln>
            <a:noFill/>
          </a:ln>
        </p:spPr>
      </p:pic>
      <p:sp>
        <p:nvSpPr>
          <p:cNvPr id="458" name="Google Shape;458;p42"/>
          <p:cNvSpPr txBox="1"/>
          <p:nvPr/>
        </p:nvSpPr>
        <p:spPr>
          <a:xfrm>
            <a:off x="5757550" y="2871675"/>
            <a:ext cx="3036000" cy="1477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Syntactic structure-based features explain additional variance in language regions over complexity metrics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Regions predicted by syntactic and semantic are difficult to distinguish</a:t>
            </a:r>
            <a:endParaRPr>
              <a:solidFill>
                <a:schemeClr val="dk1"/>
              </a:solidFill>
              <a:latin typeface="Calibri"/>
              <a:ea typeface="Calibri"/>
              <a:cs typeface="Calibri"/>
              <a:sym typeface="Calibri"/>
            </a:endParaRPr>
          </a:p>
        </p:txBody>
      </p:sp>
      <p:sp>
        <p:nvSpPr>
          <p:cNvPr id="459" name="Google Shape;459;p42"/>
          <p:cNvSpPr txBox="1"/>
          <p:nvPr/>
        </p:nvSpPr>
        <p:spPr>
          <a:xfrm>
            <a:off x="241500" y="1075363"/>
            <a:ext cx="43305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one chapter of Harry Potter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syntactic tree representations &amp; pretrained NLP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reading</a:t>
            </a:r>
            <a:endParaRPr/>
          </a:p>
        </p:txBody>
      </p:sp>
      <p:pic>
        <p:nvPicPr>
          <p:cNvPr id="460" name="Google Shape;460;p42"/>
          <p:cNvPicPr preferRelativeResize="0"/>
          <p:nvPr/>
        </p:nvPicPr>
        <p:blipFill>
          <a:blip r:embed="rId5">
            <a:alphaModFix/>
          </a:blip>
          <a:stretch>
            <a:fillRect/>
          </a:stretch>
        </p:blipFill>
        <p:spPr>
          <a:xfrm>
            <a:off x="241500" y="2930358"/>
            <a:ext cx="5257626" cy="147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3"/>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3333"/>
              <a:buFont typeface="Arial"/>
              <a:buNone/>
            </a:pPr>
            <a:r>
              <a:rPr lang="en"/>
              <a:t>Disentangling contributions of different info sources to brain predictions</a:t>
            </a:r>
            <a:endParaRPr/>
          </a:p>
        </p:txBody>
      </p:sp>
      <p:sp>
        <p:nvSpPr>
          <p:cNvPr id="466" name="Google Shape;466;p43"/>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67" name="Google Shape;467;p43"/>
          <p:cNvSpPr txBox="1"/>
          <p:nvPr>
            <p:ph idx="4294967295" type="body"/>
          </p:nvPr>
        </p:nvSpPr>
        <p:spPr>
          <a:xfrm>
            <a:off x="198896" y="4429889"/>
            <a:ext cx="66894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b="0" i="0" lang="en" u="sng">
                <a:solidFill>
                  <a:srgbClr val="222222"/>
                </a:solidFill>
                <a:latin typeface="Arial"/>
                <a:ea typeface="Arial"/>
                <a:cs typeface="Arial"/>
                <a:sym typeface="Arial"/>
                <a:hlinkClick r:id="rId3">
                  <a:extLst>
                    <a:ext uri="{A12FA001-AC4F-418D-AE19-62706E023703}">
                      <ahyp:hlinkClr val="tx"/>
                    </a:ext>
                  </a:extLst>
                </a:hlinkClick>
              </a:rPr>
              <a:t>Caucheteux, Charlotte, Alexandre Gramfort, and Jean-Remi King. "Disentangling syntax and semantics in the brain with deep networks." In </a:t>
            </a:r>
            <a:r>
              <a:rPr b="0" i="1" lang="en" u="sng">
                <a:solidFill>
                  <a:srgbClr val="222222"/>
                </a:solidFill>
                <a:latin typeface="Arial"/>
                <a:ea typeface="Arial"/>
                <a:cs typeface="Arial"/>
                <a:sym typeface="Arial"/>
                <a:hlinkClick r:id="rId4">
                  <a:extLst>
                    <a:ext uri="{A12FA001-AC4F-418D-AE19-62706E023703}">
                      <ahyp:hlinkClr val="tx"/>
                    </a:ext>
                  </a:extLst>
                </a:hlinkClick>
              </a:rPr>
              <a:t>International Conference on Machine Learning</a:t>
            </a:r>
            <a:r>
              <a:rPr b="0" i="0" lang="en" u="sng">
                <a:solidFill>
                  <a:srgbClr val="222222"/>
                </a:solidFill>
                <a:latin typeface="Arial"/>
                <a:ea typeface="Arial"/>
                <a:cs typeface="Arial"/>
                <a:sym typeface="Arial"/>
                <a:hlinkClick r:id="rId5">
                  <a:extLst>
                    <a:ext uri="{A12FA001-AC4F-418D-AE19-62706E023703}">
                      <ahyp:hlinkClr val="tx"/>
                    </a:ext>
                  </a:extLst>
                </a:hlinkClick>
              </a:rPr>
              <a:t>, pp. 1336-1348. PMLR, 2021.</a:t>
            </a:r>
            <a:endParaRPr/>
          </a:p>
          <a:p>
            <a:pPr indent="0" lvl="0" marL="0" rtl="0" algn="l">
              <a:lnSpc>
                <a:spcPct val="90000"/>
              </a:lnSpc>
              <a:spcBef>
                <a:spcPts val="800"/>
              </a:spcBef>
              <a:spcAft>
                <a:spcPts val="0"/>
              </a:spcAft>
              <a:buClr>
                <a:schemeClr val="dk1"/>
              </a:buClr>
              <a:buSzPct val="100000"/>
              <a:buNone/>
            </a:pPr>
            <a:r>
              <a:t/>
            </a:r>
            <a:endParaRPr/>
          </a:p>
        </p:txBody>
      </p:sp>
      <p:sp>
        <p:nvSpPr>
          <p:cNvPr id="468" name="Google Shape;468;p43"/>
          <p:cNvSpPr txBox="1"/>
          <p:nvPr/>
        </p:nvSpPr>
        <p:spPr>
          <a:xfrm>
            <a:off x="241500" y="1075375"/>
            <a:ext cx="43305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story</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pretrained NLP models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listening</a:t>
            </a:r>
            <a:endParaRPr/>
          </a:p>
        </p:txBody>
      </p:sp>
      <p:pic>
        <p:nvPicPr>
          <p:cNvPr id="469" name="Google Shape;469;p43"/>
          <p:cNvPicPr preferRelativeResize="0"/>
          <p:nvPr/>
        </p:nvPicPr>
        <p:blipFill>
          <a:blip r:embed="rId6">
            <a:alphaModFix/>
          </a:blip>
          <a:stretch>
            <a:fillRect/>
          </a:stretch>
        </p:blipFill>
        <p:spPr>
          <a:xfrm>
            <a:off x="4571988" y="830337"/>
            <a:ext cx="4495423" cy="1741400"/>
          </a:xfrm>
          <a:prstGeom prst="rect">
            <a:avLst/>
          </a:prstGeom>
          <a:noFill/>
          <a:ln>
            <a:noFill/>
          </a:ln>
        </p:spPr>
      </p:pic>
      <p:pic>
        <p:nvPicPr>
          <p:cNvPr id="470" name="Google Shape;470;p43"/>
          <p:cNvPicPr preferRelativeResize="0"/>
          <p:nvPr/>
        </p:nvPicPr>
        <p:blipFill>
          <a:blip r:embed="rId7">
            <a:alphaModFix/>
          </a:blip>
          <a:stretch>
            <a:fillRect/>
          </a:stretch>
        </p:blipFill>
        <p:spPr>
          <a:xfrm>
            <a:off x="241500" y="2734336"/>
            <a:ext cx="5146025" cy="1532974"/>
          </a:xfrm>
          <a:prstGeom prst="rect">
            <a:avLst/>
          </a:prstGeom>
          <a:noFill/>
          <a:ln>
            <a:noFill/>
          </a:ln>
        </p:spPr>
      </p:pic>
      <p:sp>
        <p:nvSpPr>
          <p:cNvPr id="471" name="Google Shape;471;p43"/>
          <p:cNvSpPr txBox="1"/>
          <p:nvPr/>
        </p:nvSpPr>
        <p:spPr>
          <a:xfrm>
            <a:off x="5642700" y="2789800"/>
            <a:ext cx="3036000" cy="1477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Compositional representations recruit a wider cortical network than word-level representations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Syntax and semantics not associated with separate modules</a:t>
            </a:r>
            <a:endParaRPr>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4"/>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3333"/>
              <a:buFont typeface="Arial"/>
              <a:buNone/>
            </a:pPr>
            <a:r>
              <a:rPr lang="en"/>
              <a:t>Disentangling contributions of different info sources to brain predictions</a:t>
            </a:r>
            <a:endParaRPr/>
          </a:p>
        </p:txBody>
      </p:sp>
      <p:sp>
        <p:nvSpPr>
          <p:cNvPr id="477" name="Google Shape;477;p44"/>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78" name="Google Shape;478;p44"/>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Kumar, Sreejan, Theodore R. Sumers, Takateru Yamakoshi, Ariel Goldstein, Uri Hasson, Kenneth A. Norman, Thomas L. Griffiths, Robert D. Hawkins, and Samuel A. Nastase. "Reconstructing the cascade of language processing in the brain using the internal computations of a transformer-based language model." bioRxiv (2022).</a:t>
            </a:r>
            <a:endParaRPr/>
          </a:p>
        </p:txBody>
      </p:sp>
      <p:sp>
        <p:nvSpPr>
          <p:cNvPr id="479" name="Google Shape;479;p44"/>
          <p:cNvSpPr txBox="1"/>
          <p:nvPr/>
        </p:nvSpPr>
        <p:spPr>
          <a:xfrm>
            <a:off x="241500" y="1075375"/>
            <a:ext cx="48384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story</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pretrained NLP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listening</a:t>
            </a:r>
            <a:endParaRPr/>
          </a:p>
        </p:txBody>
      </p:sp>
      <p:sp>
        <p:nvSpPr>
          <p:cNvPr id="480" name="Google Shape;480;p44"/>
          <p:cNvSpPr txBox="1"/>
          <p:nvPr/>
        </p:nvSpPr>
        <p:spPr>
          <a:xfrm>
            <a:off x="5223913" y="1125925"/>
            <a:ext cx="30360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Decomposing NLP embeddings into attention heads reveals correlations between syntactic computations and prediction of fMRI recordings</a:t>
            </a:r>
            <a:endParaRPr>
              <a:solidFill>
                <a:schemeClr val="dk1"/>
              </a:solidFill>
              <a:latin typeface="Calibri"/>
              <a:ea typeface="Calibri"/>
              <a:cs typeface="Calibri"/>
              <a:sym typeface="Calibri"/>
            </a:endParaRPr>
          </a:p>
        </p:txBody>
      </p:sp>
      <p:pic>
        <p:nvPicPr>
          <p:cNvPr id="481" name="Google Shape;481;p44"/>
          <p:cNvPicPr preferRelativeResize="0"/>
          <p:nvPr/>
        </p:nvPicPr>
        <p:blipFill>
          <a:blip r:embed="rId4">
            <a:alphaModFix/>
          </a:blip>
          <a:stretch>
            <a:fillRect/>
          </a:stretch>
        </p:blipFill>
        <p:spPr>
          <a:xfrm>
            <a:off x="5731725" y="2348600"/>
            <a:ext cx="2668650" cy="2283474"/>
          </a:xfrm>
          <a:prstGeom prst="rect">
            <a:avLst/>
          </a:prstGeom>
          <a:noFill/>
          <a:ln>
            <a:noFill/>
          </a:ln>
        </p:spPr>
      </p:pic>
      <p:pic>
        <p:nvPicPr>
          <p:cNvPr id="482" name="Google Shape;482;p44"/>
          <p:cNvPicPr preferRelativeResize="0"/>
          <p:nvPr/>
        </p:nvPicPr>
        <p:blipFill>
          <a:blip r:embed="rId5">
            <a:alphaModFix/>
          </a:blip>
          <a:stretch>
            <a:fillRect/>
          </a:stretch>
        </p:blipFill>
        <p:spPr>
          <a:xfrm>
            <a:off x="357050" y="2348600"/>
            <a:ext cx="5214033" cy="2099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5"/>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3333"/>
              <a:buFont typeface="Arial"/>
              <a:buNone/>
            </a:pPr>
            <a:r>
              <a:rPr lang="en"/>
              <a:t>Disentangling contributions of different info sources to brain predictions</a:t>
            </a:r>
            <a:endParaRPr/>
          </a:p>
        </p:txBody>
      </p:sp>
      <p:sp>
        <p:nvSpPr>
          <p:cNvPr id="488" name="Google Shape;488;p45"/>
          <p:cNvSpPr txBox="1"/>
          <p:nvPr/>
        </p:nvSpPr>
        <p:spPr>
          <a:xfrm>
            <a:off x="241500" y="1075375"/>
            <a:ext cx="48384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story</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pretrained NLP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listening</a:t>
            </a:r>
            <a:endParaRPr/>
          </a:p>
        </p:txBody>
      </p:sp>
      <p:sp>
        <p:nvSpPr>
          <p:cNvPr id="489" name="Google Shape;489;p45"/>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Oota, S., Manish Gupta, and Mariya Toneva. "Joint processing of linguistic properties in brains and language models" arXiv (2022).</a:t>
            </a:r>
            <a:endParaRPr/>
          </a:p>
        </p:txBody>
      </p:sp>
      <p:grpSp>
        <p:nvGrpSpPr>
          <p:cNvPr id="490" name="Google Shape;490;p45"/>
          <p:cNvGrpSpPr/>
          <p:nvPr/>
        </p:nvGrpSpPr>
        <p:grpSpPr>
          <a:xfrm>
            <a:off x="325774" y="2275692"/>
            <a:ext cx="5400204" cy="2120333"/>
            <a:chOff x="2513449" y="2324517"/>
            <a:chExt cx="5400204" cy="2120333"/>
          </a:xfrm>
        </p:grpSpPr>
        <p:pic>
          <p:nvPicPr>
            <p:cNvPr id="491" name="Google Shape;491;p45"/>
            <p:cNvPicPr preferRelativeResize="0"/>
            <p:nvPr/>
          </p:nvPicPr>
          <p:blipFill>
            <a:blip r:embed="rId4">
              <a:alphaModFix/>
            </a:blip>
            <a:stretch>
              <a:fillRect/>
            </a:stretch>
          </p:blipFill>
          <p:spPr>
            <a:xfrm>
              <a:off x="4251072" y="4009589"/>
              <a:ext cx="436258" cy="292236"/>
            </a:xfrm>
            <a:prstGeom prst="rect">
              <a:avLst/>
            </a:prstGeom>
            <a:noFill/>
            <a:ln>
              <a:noFill/>
            </a:ln>
          </p:spPr>
        </p:pic>
        <p:cxnSp>
          <p:nvCxnSpPr>
            <p:cNvPr id="492" name="Google Shape;492;p45"/>
            <p:cNvCxnSpPr/>
            <p:nvPr/>
          </p:nvCxnSpPr>
          <p:spPr>
            <a:xfrm>
              <a:off x="3437942" y="3650909"/>
              <a:ext cx="459000" cy="292200"/>
            </a:xfrm>
            <a:prstGeom prst="straightConnector1">
              <a:avLst/>
            </a:prstGeom>
            <a:noFill/>
            <a:ln cap="flat" cmpd="sng" w="19050">
              <a:solidFill>
                <a:srgbClr val="999999"/>
              </a:solidFill>
              <a:prstDash val="solid"/>
              <a:round/>
              <a:headEnd len="med" w="med" type="none"/>
              <a:tailEnd len="med" w="med" type="triangle"/>
            </a:ln>
          </p:spPr>
        </p:cxnSp>
        <p:sp>
          <p:nvSpPr>
            <p:cNvPr id="493" name="Google Shape;493;p45"/>
            <p:cNvSpPr/>
            <p:nvPr/>
          </p:nvSpPr>
          <p:spPr>
            <a:xfrm>
              <a:off x="4008442" y="3767307"/>
              <a:ext cx="360900" cy="3198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 name="Google Shape;494;p45"/>
            <p:cNvCxnSpPr/>
            <p:nvPr/>
          </p:nvCxnSpPr>
          <p:spPr>
            <a:xfrm>
              <a:off x="4122725" y="3957706"/>
              <a:ext cx="128400" cy="900"/>
            </a:xfrm>
            <a:prstGeom prst="straightConnector1">
              <a:avLst/>
            </a:prstGeom>
            <a:noFill/>
            <a:ln cap="flat" cmpd="sng" w="9525">
              <a:solidFill>
                <a:srgbClr val="595959"/>
              </a:solidFill>
              <a:prstDash val="solid"/>
              <a:round/>
              <a:headEnd len="med" w="med" type="none"/>
              <a:tailEnd len="med" w="med" type="none"/>
            </a:ln>
          </p:spPr>
        </p:cxnSp>
        <p:cxnSp>
          <p:nvCxnSpPr>
            <p:cNvPr id="495" name="Google Shape;495;p45"/>
            <p:cNvCxnSpPr/>
            <p:nvPr/>
          </p:nvCxnSpPr>
          <p:spPr>
            <a:xfrm flipH="1">
              <a:off x="3993936" y="3957706"/>
              <a:ext cx="130800" cy="156600"/>
            </a:xfrm>
            <a:prstGeom prst="straightConnector1">
              <a:avLst/>
            </a:prstGeom>
            <a:noFill/>
            <a:ln cap="flat" cmpd="sng" w="9525">
              <a:solidFill>
                <a:srgbClr val="595959"/>
              </a:solidFill>
              <a:prstDash val="solid"/>
              <a:round/>
              <a:headEnd len="med" w="med" type="none"/>
              <a:tailEnd len="med" w="med" type="none"/>
            </a:ln>
          </p:spPr>
        </p:cxnSp>
        <p:cxnSp>
          <p:nvCxnSpPr>
            <p:cNvPr id="496" name="Google Shape;496;p45"/>
            <p:cNvCxnSpPr/>
            <p:nvPr/>
          </p:nvCxnSpPr>
          <p:spPr>
            <a:xfrm flipH="1">
              <a:off x="4121651" y="3957706"/>
              <a:ext cx="130800" cy="156600"/>
            </a:xfrm>
            <a:prstGeom prst="straightConnector1">
              <a:avLst/>
            </a:prstGeom>
            <a:noFill/>
            <a:ln cap="flat" cmpd="sng" w="9525">
              <a:solidFill>
                <a:srgbClr val="595959"/>
              </a:solidFill>
              <a:prstDash val="solid"/>
              <a:round/>
              <a:headEnd len="med" w="med" type="none"/>
              <a:tailEnd len="med" w="med" type="none"/>
            </a:ln>
          </p:spPr>
        </p:cxnSp>
        <p:cxnSp>
          <p:nvCxnSpPr>
            <p:cNvPr id="497" name="Google Shape;497;p45"/>
            <p:cNvCxnSpPr/>
            <p:nvPr/>
          </p:nvCxnSpPr>
          <p:spPr>
            <a:xfrm>
              <a:off x="3993804" y="4114404"/>
              <a:ext cx="128400" cy="900"/>
            </a:xfrm>
            <a:prstGeom prst="straightConnector1">
              <a:avLst/>
            </a:prstGeom>
            <a:noFill/>
            <a:ln cap="flat" cmpd="sng" w="9525">
              <a:solidFill>
                <a:srgbClr val="595959"/>
              </a:solidFill>
              <a:prstDash val="solid"/>
              <a:round/>
              <a:headEnd len="med" w="med" type="none"/>
              <a:tailEnd len="med" w="med" type="none"/>
            </a:ln>
          </p:spPr>
        </p:cxnSp>
        <p:cxnSp>
          <p:nvCxnSpPr>
            <p:cNvPr id="498" name="Google Shape;498;p45"/>
            <p:cNvCxnSpPr/>
            <p:nvPr/>
          </p:nvCxnSpPr>
          <p:spPr>
            <a:xfrm>
              <a:off x="4121519" y="4115148"/>
              <a:ext cx="1200" cy="65100"/>
            </a:xfrm>
            <a:prstGeom prst="straightConnector1">
              <a:avLst/>
            </a:prstGeom>
            <a:noFill/>
            <a:ln cap="flat" cmpd="sng" w="9525">
              <a:solidFill>
                <a:srgbClr val="595959"/>
              </a:solidFill>
              <a:prstDash val="solid"/>
              <a:round/>
              <a:headEnd len="med" w="med" type="none"/>
              <a:tailEnd len="med" w="med" type="none"/>
            </a:ln>
          </p:spPr>
        </p:cxnSp>
        <p:cxnSp>
          <p:nvCxnSpPr>
            <p:cNvPr id="499" name="Google Shape;499;p45"/>
            <p:cNvCxnSpPr/>
            <p:nvPr/>
          </p:nvCxnSpPr>
          <p:spPr>
            <a:xfrm flipH="1" rot="10800000">
              <a:off x="4121519" y="3962101"/>
              <a:ext cx="133200" cy="161700"/>
            </a:xfrm>
            <a:prstGeom prst="straightConnector1">
              <a:avLst/>
            </a:prstGeom>
            <a:noFill/>
            <a:ln cap="flat" cmpd="sng" w="9525">
              <a:solidFill>
                <a:srgbClr val="595959"/>
              </a:solidFill>
              <a:prstDash val="solid"/>
              <a:round/>
              <a:headEnd len="med" w="med" type="none"/>
              <a:tailEnd len="med" w="med" type="none"/>
            </a:ln>
          </p:spPr>
        </p:cxnSp>
        <p:cxnSp>
          <p:nvCxnSpPr>
            <p:cNvPr id="500" name="Google Shape;500;p45"/>
            <p:cNvCxnSpPr/>
            <p:nvPr/>
          </p:nvCxnSpPr>
          <p:spPr>
            <a:xfrm rot="10800000">
              <a:off x="3994619" y="4123801"/>
              <a:ext cx="126900" cy="0"/>
            </a:xfrm>
            <a:prstGeom prst="straightConnector1">
              <a:avLst/>
            </a:prstGeom>
            <a:noFill/>
            <a:ln cap="flat" cmpd="sng" w="9525">
              <a:solidFill>
                <a:srgbClr val="595959"/>
              </a:solidFill>
              <a:prstDash val="solid"/>
              <a:round/>
              <a:headEnd len="med" w="med" type="none"/>
              <a:tailEnd len="med" w="med" type="none"/>
            </a:ln>
          </p:spPr>
        </p:cxnSp>
        <p:cxnSp>
          <p:nvCxnSpPr>
            <p:cNvPr id="501" name="Google Shape;501;p45"/>
            <p:cNvCxnSpPr/>
            <p:nvPr/>
          </p:nvCxnSpPr>
          <p:spPr>
            <a:xfrm>
              <a:off x="4252643" y="3959276"/>
              <a:ext cx="2400" cy="2400"/>
            </a:xfrm>
            <a:prstGeom prst="straightConnector1">
              <a:avLst/>
            </a:prstGeom>
            <a:noFill/>
            <a:ln cap="flat" cmpd="sng" w="9525">
              <a:solidFill>
                <a:srgbClr val="595959"/>
              </a:solidFill>
              <a:prstDash val="solid"/>
              <a:round/>
              <a:headEnd len="med" w="med" type="none"/>
              <a:tailEnd len="med" w="med" type="none"/>
            </a:ln>
          </p:spPr>
        </p:cxnSp>
        <p:sp>
          <p:nvSpPr>
            <p:cNvPr id="502" name="Google Shape;502;p45"/>
            <p:cNvSpPr/>
            <p:nvPr/>
          </p:nvSpPr>
          <p:spPr>
            <a:xfrm>
              <a:off x="3994818" y="3959276"/>
              <a:ext cx="256500" cy="1542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flipH="1" rot="-5400000">
              <a:off x="4102018" y="3977982"/>
              <a:ext cx="168600" cy="1299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a:off x="3994961" y="4124735"/>
              <a:ext cx="126900" cy="564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a:off x="3995413" y="4112768"/>
              <a:ext cx="126900" cy="117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txBox="1"/>
            <p:nvPr/>
          </p:nvSpPr>
          <p:spPr>
            <a:xfrm>
              <a:off x="3977680" y="4263950"/>
              <a:ext cx="4590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fMRI</a:t>
              </a:r>
              <a:endParaRPr b="1" sz="800">
                <a:latin typeface="Montserrat"/>
                <a:ea typeface="Montserrat"/>
                <a:cs typeface="Montserrat"/>
                <a:sym typeface="Montserrat"/>
              </a:endParaRPr>
            </a:p>
          </p:txBody>
        </p:sp>
        <p:sp>
          <p:nvSpPr>
            <p:cNvPr id="507" name="Google Shape;507;p45"/>
            <p:cNvSpPr/>
            <p:nvPr/>
          </p:nvSpPr>
          <p:spPr>
            <a:xfrm rot="-2109532">
              <a:off x="4104014" y="4126511"/>
              <a:ext cx="42199" cy="46804"/>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45"/>
            <p:cNvPicPr preferRelativeResize="0"/>
            <p:nvPr/>
          </p:nvPicPr>
          <p:blipFill rotWithShape="1">
            <a:blip r:embed="rId5">
              <a:alphaModFix/>
            </a:blip>
            <a:srcRect b="61555" l="70923" r="5204" t="11552"/>
            <a:stretch/>
          </p:blipFill>
          <p:spPr>
            <a:xfrm>
              <a:off x="3915404" y="3016572"/>
              <a:ext cx="476489" cy="379652"/>
            </a:xfrm>
            <a:prstGeom prst="rect">
              <a:avLst/>
            </a:prstGeom>
            <a:noFill/>
            <a:ln>
              <a:noFill/>
            </a:ln>
          </p:spPr>
        </p:pic>
        <p:sp>
          <p:nvSpPr>
            <p:cNvPr id="509" name="Google Shape;509;p45"/>
            <p:cNvSpPr txBox="1"/>
            <p:nvPr/>
          </p:nvSpPr>
          <p:spPr>
            <a:xfrm>
              <a:off x="2513449" y="3366350"/>
              <a:ext cx="932100" cy="1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Naturalistic stimulus</a:t>
              </a:r>
              <a:endParaRPr b="1" sz="800">
                <a:latin typeface="Montserrat"/>
                <a:ea typeface="Montserrat"/>
                <a:cs typeface="Montserrat"/>
                <a:sym typeface="Montserrat"/>
              </a:endParaRPr>
            </a:p>
          </p:txBody>
        </p:sp>
        <p:sp>
          <p:nvSpPr>
            <p:cNvPr id="510" name="Google Shape;510;p45"/>
            <p:cNvSpPr/>
            <p:nvPr/>
          </p:nvSpPr>
          <p:spPr>
            <a:xfrm>
              <a:off x="2717450" y="2904719"/>
              <a:ext cx="686700" cy="451500"/>
            </a:xfrm>
            <a:prstGeom prst="wedgeEllipseCallout">
              <a:avLst>
                <a:gd fmla="val -36382" name="adj1"/>
                <a:gd fmla="val 666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txBox="1"/>
            <p:nvPr/>
          </p:nvSpPr>
          <p:spPr>
            <a:xfrm>
              <a:off x="2723473" y="2926597"/>
              <a:ext cx="779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
                  <a:solidFill>
                    <a:srgbClr val="000000"/>
                  </a:solidFill>
                  <a:latin typeface="Montserrat"/>
                  <a:ea typeface="Montserrat"/>
                  <a:cs typeface="Montserrat"/>
                  <a:sym typeface="Montserrat"/>
                </a:rPr>
                <a:t>This is Los Angeles. And it's the …</a:t>
              </a:r>
              <a:endParaRPr sz="500">
                <a:solidFill>
                  <a:srgbClr val="595959"/>
                </a:solidFill>
                <a:latin typeface="Montserrat"/>
                <a:ea typeface="Montserrat"/>
                <a:cs typeface="Montserrat"/>
                <a:sym typeface="Montserrat"/>
              </a:endParaRPr>
            </a:p>
          </p:txBody>
        </p:sp>
        <p:cxnSp>
          <p:nvCxnSpPr>
            <p:cNvPr id="512" name="Google Shape;512;p45"/>
            <p:cNvCxnSpPr/>
            <p:nvPr/>
          </p:nvCxnSpPr>
          <p:spPr>
            <a:xfrm>
              <a:off x="3437942" y="3190930"/>
              <a:ext cx="494100" cy="7500"/>
            </a:xfrm>
            <a:prstGeom prst="straightConnector1">
              <a:avLst/>
            </a:prstGeom>
            <a:noFill/>
            <a:ln cap="flat" cmpd="sng" w="19050">
              <a:solidFill>
                <a:srgbClr val="999999"/>
              </a:solidFill>
              <a:prstDash val="solid"/>
              <a:round/>
              <a:headEnd len="med" w="med" type="none"/>
              <a:tailEnd len="med" w="med" type="triangle"/>
            </a:ln>
          </p:spPr>
        </p:cxnSp>
        <p:sp>
          <p:nvSpPr>
            <p:cNvPr id="513" name="Google Shape;513;p45"/>
            <p:cNvSpPr txBox="1"/>
            <p:nvPr/>
          </p:nvSpPr>
          <p:spPr>
            <a:xfrm>
              <a:off x="3806336" y="3356414"/>
              <a:ext cx="728100" cy="1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Language model</a:t>
              </a:r>
              <a:endParaRPr b="1" sz="800">
                <a:latin typeface="Montserrat"/>
                <a:ea typeface="Montserrat"/>
                <a:cs typeface="Montserrat"/>
                <a:sym typeface="Montserrat"/>
              </a:endParaRPr>
            </a:p>
          </p:txBody>
        </p:sp>
        <p:grpSp>
          <p:nvGrpSpPr>
            <p:cNvPr id="514" name="Google Shape;514;p45"/>
            <p:cNvGrpSpPr/>
            <p:nvPr/>
          </p:nvGrpSpPr>
          <p:grpSpPr>
            <a:xfrm>
              <a:off x="3429366" y="2324517"/>
              <a:ext cx="1478702" cy="521256"/>
              <a:chOff x="1942069" y="1377960"/>
              <a:chExt cx="2294696" cy="912244"/>
            </a:xfrm>
          </p:grpSpPr>
          <p:cxnSp>
            <p:nvCxnSpPr>
              <p:cNvPr id="515" name="Google Shape;515;p45"/>
              <p:cNvCxnSpPr/>
              <p:nvPr/>
            </p:nvCxnSpPr>
            <p:spPr>
              <a:xfrm flipH="1" rot="10800000">
                <a:off x="1942069" y="1856703"/>
                <a:ext cx="739500" cy="433500"/>
              </a:xfrm>
              <a:prstGeom prst="straightConnector1">
                <a:avLst/>
              </a:prstGeom>
              <a:noFill/>
              <a:ln cap="flat" cmpd="sng" w="19050">
                <a:solidFill>
                  <a:srgbClr val="999999"/>
                </a:solidFill>
                <a:prstDash val="solid"/>
                <a:round/>
                <a:headEnd len="med" w="med" type="none"/>
                <a:tailEnd len="med" w="med" type="triangle"/>
              </a:ln>
            </p:spPr>
          </p:cxnSp>
          <p:grpSp>
            <p:nvGrpSpPr>
              <p:cNvPr id="516" name="Google Shape;516;p45"/>
              <p:cNvGrpSpPr/>
              <p:nvPr/>
            </p:nvGrpSpPr>
            <p:grpSpPr>
              <a:xfrm>
                <a:off x="2902256" y="1377960"/>
                <a:ext cx="516832" cy="393337"/>
                <a:chOff x="3084200" y="623475"/>
                <a:chExt cx="663200" cy="540075"/>
              </a:xfrm>
            </p:grpSpPr>
            <p:cxnSp>
              <p:nvCxnSpPr>
                <p:cNvPr id="517" name="Google Shape;517;p45"/>
                <p:cNvCxnSpPr/>
                <p:nvPr/>
              </p:nvCxnSpPr>
              <p:spPr>
                <a:xfrm flipH="1" rot="10800000">
                  <a:off x="3084200" y="623475"/>
                  <a:ext cx="228900" cy="287700"/>
                </a:xfrm>
                <a:prstGeom prst="straightConnector1">
                  <a:avLst/>
                </a:prstGeom>
                <a:noFill/>
                <a:ln cap="flat" cmpd="sng" w="9525">
                  <a:solidFill>
                    <a:srgbClr val="E06666"/>
                  </a:solidFill>
                  <a:prstDash val="solid"/>
                  <a:round/>
                  <a:headEnd len="med" w="med" type="none"/>
                  <a:tailEnd len="med" w="med" type="none"/>
                </a:ln>
              </p:spPr>
            </p:cxnSp>
            <p:cxnSp>
              <p:nvCxnSpPr>
                <p:cNvPr id="518" name="Google Shape;518;p45"/>
                <p:cNvCxnSpPr/>
                <p:nvPr/>
              </p:nvCxnSpPr>
              <p:spPr>
                <a:xfrm rot="10800000">
                  <a:off x="3313000" y="623550"/>
                  <a:ext cx="434400" cy="540000"/>
                </a:xfrm>
                <a:prstGeom prst="straightConnector1">
                  <a:avLst/>
                </a:prstGeom>
                <a:noFill/>
                <a:ln cap="flat" cmpd="sng" w="9525">
                  <a:solidFill>
                    <a:srgbClr val="E06666"/>
                  </a:solidFill>
                  <a:prstDash val="solid"/>
                  <a:round/>
                  <a:headEnd len="med" w="med" type="none"/>
                  <a:tailEnd len="med" w="med" type="none"/>
                </a:ln>
              </p:spPr>
            </p:cxnSp>
            <p:cxnSp>
              <p:nvCxnSpPr>
                <p:cNvPr id="519" name="Google Shape;519;p45"/>
                <p:cNvCxnSpPr/>
                <p:nvPr/>
              </p:nvCxnSpPr>
              <p:spPr>
                <a:xfrm flipH="1" rot="10800000">
                  <a:off x="3274819" y="869981"/>
                  <a:ext cx="228900" cy="287700"/>
                </a:xfrm>
                <a:prstGeom prst="straightConnector1">
                  <a:avLst/>
                </a:prstGeom>
                <a:noFill/>
                <a:ln cap="flat" cmpd="sng" w="9525">
                  <a:solidFill>
                    <a:srgbClr val="E06666"/>
                  </a:solidFill>
                  <a:prstDash val="solid"/>
                  <a:round/>
                  <a:headEnd len="med" w="med" type="none"/>
                  <a:tailEnd len="med" w="med" type="none"/>
                </a:ln>
              </p:spPr>
            </p:cxnSp>
          </p:grpSp>
          <p:sp>
            <p:nvSpPr>
              <p:cNvPr id="520" name="Google Shape;520;p45"/>
              <p:cNvSpPr txBox="1"/>
              <p:nvPr/>
            </p:nvSpPr>
            <p:spPr>
              <a:xfrm>
                <a:off x="2552554" y="1856700"/>
                <a:ext cx="1130100" cy="2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Linguistic property</a:t>
                </a:r>
                <a:endParaRPr b="1" sz="800">
                  <a:latin typeface="Montserrat"/>
                  <a:ea typeface="Montserrat"/>
                  <a:cs typeface="Montserrat"/>
                  <a:sym typeface="Montserrat"/>
                </a:endParaRPr>
              </a:p>
            </p:txBody>
          </p:sp>
          <p:cxnSp>
            <p:nvCxnSpPr>
              <p:cNvPr id="521" name="Google Shape;521;p45"/>
              <p:cNvCxnSpPr/>
              <p:nvPr/>
            </p:nvCxnSpPr>
            <p:spPr>
              <a:xfrm flipH="1" rot="10800000">
                <a:off x="3540164" y="1851153"/>
                <a:ext cx="696600" cy="3300"/>
              </a:xfrm>
              <a:prstGeom prst="straightConnector1">
                <a:avLst/>
              </a:prstGeom>
              <a:noFill/>
              <a:ln cap="flat" cmpd="sng" w="19050">
                <a:solidFill>
                  <a:srgbClr val="999999"/>
                </a:solidFill>
                <a:prstDash val="solid"/>
                <a:round/>
                <a:headEnd len="med" w="med" type="none"/>
                <a:tailEnd len="med" w="med" type="triangle"/>
              </a:ln>
            </p:spPr>
          </p:cxnSp>
        </p:grpSp>
        <p:cxnSp>
          <p:nvCxnSpPr>
            <p:cNvPr id="522" name="Google Shape;522;p45"/>
            <p:cNvCxnSpPr/>
            <p:nvPr/>
          </p:nvCxnSpPr>
          <p:spPr>
            <a:xfrm flipH="1" rot="10800000">
              <a:off x="4476329" y="3393023"/>
              <a:ext cx="1233300" cy="553800"/>
            </a:xfrm>
            <a:prstGeom prst="straightConnector1">
              <a:avLst/>
            </a:prstGeom>
            <a:noFill/>
            <a:ln cap="flat" cmpd="sng" w="19050">
              <a:solidFill>
                <a:srgbClr val="999999"/>
              </a:solidFill>
              <a:prstDash val="solid"/>
              <a:round/>
              <a:headEnd len="med" w="med" type="none"/>
              <a:tailEnd len="med" w="med" type="triangle"/>
            </a:ln>
          </p:spPr>
        </p:cxnSp>
        <p:sp>
          <p:nvSpPr>
            <p:cNvPr id="523" name="Google Shape;523;p45"/>
            <p:cNvSpPr txBox="1"/>
            <p:nvPr/>
          </p:nvSpPr>
          <p:spPr>
            <a:xfrm>
              <a:off x="4818798" y="3856937"/>
              <a:ext cx="932100" cy="1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Original brain alignment</a:t>
              </a:r>
              <a:endParaRPr b="1" sz="800">
                <a:latin typeface="Montserrat"/>
                <a:ea typeface="Montserrat"/>
                <a:cs typeface="Montserrat"/>
                <a:sym typeface="Montserrat"/>
              </a:endParaRPr>
            </a:p>
          </p:txBody>
        </p:sp>
        <p:cxnSp>
          <p:nvCxnSpPr>
            <p:cNvPr id="524" name="Google Shape;524;p45"/>
            <p:cNvCxnSpPr/>
            <p:nvPr/>
          </p:nvCxnSpPr>
          <p:spPr>
            <a:xfrm>
              <a:off x="4458961" y="3268374"/>
              <a:ext cx="645600" cy="359100"/>
            </a:xfrm>
            <a:prstGeom prst="straightConnector1">
              <a:avLst/>
            </a:prstGeom>
            <a:noFill/>
            <a:ln cap="flat" cmpd="sng" w="19050">
              <a:solidFill>
                <a:srgbClr val="999999"/>
              </a:solidFill>
              <a:prstDash val="solid"/>
              <a:round/>
              <a:headEnd len="med" w="med" type="none"/>
              <a:tailEnd len="med" w="med" type="triangle"/>
            </a:ln>
          </p:spPr>
        </p:cxnSp>
        <p:grpSp>
          <p:nvGrpSpPr>
            <p:cNvPr id="525" name="Google Shape;525;p45"/>
            <p:cNvGrpSpPr/>
            <p:nvPr/>
          </p:nvGrpSpPr>
          <p:grpSpPr>
            <a:xfrm>
              <a:off x="6704054" y="3355976"/>
              <a:ext cx="1209599" cy="628254"/>
              <a:chOff x="7023831" y="3183102"/>
              <a:chExt cx="1877094" cy="1099500"/>
            </a:xfrm>
          </p:grpSpPr>
          <p:sp>
            <p:nvSpPr>
              <p:cNvPr id="526" name="Google Shape;526;p45"/>
              <p:cNvSpPr/>
              <p:nvPr/>
            </p:nvSpPr>
            <p:spPr>
              <a:xfrm>
                <a:off x="7023831" y="3183102"/>
                <a:ext cx="335700" cy="1099500"/>
              </a:xfrm>
              <a:prstGeom prst="rightBrace">
                <a:avLst>
                  <a:gd fmla="val 42560" name="adj1"/>
                  <a:gd fmla="val 50549" name="adj2"/>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txBox="1"/>
              <p:nvPr/>
            </p:nvSpPr>
            <p:spPr>
              <a:xfrm>
                <a:off x="7207125" y="3257975"/>
                <a:ext cx="1693800" cy="2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Significant </a:t>
                </a:r>
                <a:br>
                  <a:rPr b="1" lang="en" sz="800">
                    <a:latin typeface="Montserrat"/>
                    <a:ea typeface="Montserrat"/>
                    <a:cs typeface="Montserrat"/>
                    <a:sym typeface="Montserrat"/>
                  </a:rPr>
                </a:br>
                <a:r>
                  <a:rPr b="1" lang="en" sz="800">
                    <a:latin typeface="Montserrat"/>
                    <a:ea typeface="Montserrat"/>
                    <a:cs typeface="Montserrat"/>
                    <a:sym typeface="Montserrat"/>
                  </a:rPr>
                  <a:t>difference ⇒Ling. prop. affects alignment</a:t>
                </a:r>
                <a:endParaRPr b="1" sz="800">
                  <a:latin typeface="Montserrat"/>
                  <a:ea typeface="Montserrat"/>
                  <a:cs typeface="Montserrat"/>
                  <a:sym typeface="Montserrat"/>
                </a:endParaRPr>
              </a:p>
            </p:txBody>
          </p:sp>
        </p:grpSp>
        <p:grpSp>
          <p:nvGrpSpPr>
            <p:cNvPr id="528" name="Google Shape;528;p45"/>
            <p:cNvGrpSpPr/>
            <p:nvPr/>
          </p:nvGrpSpPr>
          <p:grpSpPr>
            <a:xfrm>
              <a:off x="4450482" y="2513243"/>
              <a:ext cx="1199627" cy="689427"/>
              <a:chOff x="3526669" y="1708246"/>
              <a:chExt cx="1861619" cy="1206558"/>
            </a:xfrm>
          </p:grpSpPr>
          <p:cxnSp>
            <p:nvCxnSpPr>
              <p:cNvPr id="529" name="Google Shape;529;p45"/>
              <p:cNvCxnSpPr/>
              <p:nvPr/>
            </p:nvCxnSpPr>
            <p:spPr>
              <a:xfrm flipH="1" rot="10800000">
                <a:off x="3526669" y="2250303"/>
                <a:ext cx="721800" cy="664500"/>
              </a:xfrm>
              <a:prstGeom prst="straightConnector1">
                <a:avLst/>
              </a:prstGeom>
              <a:noFill/>
              <a:ln cap="flat" cmpd="sng" w="19050">
                <a:solidFill>
                  <a:srgbClr val="999999"/>
                </a:solidFill>
                <a:prstDash val="solid"/>
                <a:round/>
                <a:headEnd len="med" w="med" type="none"/>
                <a:tailEnd len="med" w="med" type="triangle"/>
              </a:ln>
            </p:spPr>
          </p:cxnSp>
          <p:sp>
            <p:nvSpPr>
              <p:cNvPr id="530" name="Google Shape;530;p45"/>
              <p:cNvSpPr txBox="1"/>
              <p:nvPr/>
            </p:nvSpPr>
            <p:spPr>
              <a:xfrm>
                <a:off x="4178087" y="2192650"/>
                <a:ext cx="1210200" cy="2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Residual</a:t>
                </a:r>
                <a:endParaRPr b="1" sz="800">
                  <a:latin typeface="Montserrat"/>
                  <a:ea typeface="Montserrat"/>
                  <a:cs typeface="Montserrat"/>
                  <a:sym typeface="Montserrat"/>
                </a:endParaRPr>
              </a:p>
            </p:txBody>
          </p:sp>
          <p:pic>
            <p:nvPicPr>
              <p:cNvPr id="531" name="Google Shape;531;p45"/>
              <p:cNvPicPr preferRelativeResize="0"/>
              <p:nvPr/>
            </p:nvPicPr>
            <p:blipFill rotWithShape="1">
              <a:blip r:embed="rId6">
                <a:alphaModFix/>
              </a:blip>
              <a:srcRect b="0" l="0" r="70250" t="0"/>
              <a:stretch/>
            </p:blipFill>
            <p:spPr>
              <a:xfrm>
                <a:off x="4408550" y="1737993"/>
                <a:ext cx="122279" cy="147392"/>
              </a:xfrm>
              <a:prstGeom prst="rect">
                <a:avLst/>
              </a:prstGeom>
              <a:noFill/>
              <a:ln>
                <a:noFill/>
              </a:ln>
            </p:spPr>
          </p:pic>
          <p:pic>
            <p:nvPicPr>
              <p:cNvPr id="532" name="Google Shape;532;p45"/>
              <p:cNvPicPr preferRelativeResize="0"/>
              <p:nvPr/>
            </p:nvPicPr>
            <p:blipFill rotWithShape="1">
              <a:blip r:embed="rId6">
                <a:alphaModFix/>
              </a:blip>
              <a:srcRect b="0" l="51753" r="0" t="0"/>
              <a:stretch/>
            </p:blipFill>
            <p:spPr>
              <a:xfrm>
                <a:off x="4698962" y="1737993"/>
                <a:ext cx="198306" cy="147392"/>
              </a:xfrm>
              <a:prstGeom prst="rect">
                <a:avLst/>
              </a:prstGeom>
              <a:noFill/>
              <a:ln>
                <a:noFill/>
              </a:ln>
            </p:spPr>
          </p:pic>
          <p:grpSp>
            <p:nvGrpSpPr>
              <p:cNvPr id="533" name="Google Shape;533;p45"/>
              <p:cNvGrpSpPr/>
              <p:nvPr/>
            </p:nvGrpSpPr>
            <p:grpSpPr>
              <a:xfrm>
                <a:off x="4532960" y="1747289"/>
                <a:ext cx="164872" cy="125459"/>
                <a:chOff x="3084200" y="623475"/>
                <a:chExt cx="663200" cy="540075"/>
              </a:xfrm>
            </p:grpSpPr>
            <p:cxnSp>
              <p:nvCxnSpPr>
                <p:cNvPr id="534" name="Google Shape;534;p45"/>
                <p:cNvCxnSpPr/>
                <p:nvPr/>
              </p:nvCxnSpPr>
              <p:spPr>
                <a:xfrm flipH="1" rot="10800000">
                  <a:off x="3084200" y="623475"/>
                  <a:ext cx="228900" cy="287700"/>
                </a:xfrm>
                <a:prstGeom prst="straightConnector1">
                  <a:avLst/>
                </a:prstGeom>
                <a:noFill/>
                <a:ln cap="flat" cmpd="sng" w="9525">
                  <a:solidFill>
                    <a:srgbClr val="E06666"/>
                  </a:solidFill>
                  <a:prstDash val="solid"/>
                  <a:round/>
                  <a:headEnd len="med" w="med" type="none"/>
                  <a:tailEnd len="med" w="med" type="none"/>
                </a:ln>
              </p:spPr>
            </p:cxnSp>
            <p:cxnSp>
              <p:nvCxnSpPr>
                <p:cNvPr id="535" name="Google Shape;535;p45"/>
                <p:cNvCxnSpPr/>
                <p:nvPr/>
              </p:nvCxnSpPr>
              <p:spPr>
                <a:xfrm rot="10800000">
                  <a:off x="3313000" y="623550"/>
                  <a:ext cx="434400" cy="540000"/>
                </a:xfrm>
                <a:prstGeom prst="straightConnector1">
                  <a:avLst/>
                </a:prstGeom>
                <a:noFill/>
                <a:ln cap="flat" cmpd="sng" w="9525">
                  <a:solidFill>
                    <a:srgbClr val="E06666"/>
                  </a:solidFill>
                  <a:prstDash val="solid"/>
                  <a:round/>
                  <a:headEnd len="med" w="med" type="none"/>
                  <a:tailEnd len="med" w="med" type="none"/>
                </a:ln>
              </p:spPr>
            </p:cxnSp>
            <p:cxnSp>
              <p:nvCxnSpPr>
                <p:cNvPr id="536" name="Google Shape;536;p45"/>
                <p:cNvCxnSpPr/>
                <p:nvPr/>
              </p:nvCxnSpPr>
              <p:spPr>
                <a:xfrm flipH="1" rot="10800000">
                  <a:off x="3274819" y="869981"/>
                  <a:ext cx="228900" cy="287700"/>
                </a:xfrm>
                <a:prstGeom prst="straightConnector1">
                  <a:avLst/>
                </a:prstGeom>
                <a:noFill/>
                <a:ln cap="flat" cmpd="sng" w="9525">
                  <a:solidFill>
                    <a:srgbClr val="E06666"/>
                  </a:solidFill>
                  <a:prstDash val="solid"/>
                  <a:round/>
                  <a:headEnd len="med" w="med" type="none"/>
                  <a:tailEnd len="med" w="med" type="none"/>
                </a:ln>
              </p:spPr>
            </p:cxnSp>
          </p:grpSp>
          <p:pic>
            <p:nvPicPr>
              <p:cNvPr id="537" name="Google Shape;537;p45"/>
              <p:cNvPicPr preferRelativeResize="0"/>
              <p:nvPr/>
            </p:nvPicPr>
            <p:blipFill rotWithShape="1">
              <a:blip r:embed="rId5">
                <a:alphaModFix/>
              </a:blip>
              <a:srcRect b="61555" l="70923" r="5204" t="11552"/>
              <a:stretch/>
            </p:blipFill>
            <p:spPr>
              <a:xfrm>
                <a:off x="4925573" y="1708246"/>
                <a:ext cx="204779" cy="186290"/>
              </a:xfrm>
              <a:prstGeom prst="rect">
                <a:avLst/>
              </a:prstGeom>
              <a:noFill/>
              <a:ln>
                <a:noFill/>
              </a:ln>
            </p:spPr>
          </p:pic>
          <p:pic>
            <p:nvPicPr>
              <p:cNvPr id="538" name="Google Shape;538;p45"/>
              <p:cNvPicPr preferRelativeResize="0"/>
              <p:nvPr/>
            </p:nvPicPr>
            <p:blipFill rotWithShape="1">
              <a:blip r:embed="rId7">
                <a:alphaModFix/>
              </a:blip>
              <a:srcRect b="81509" l="24740" r="-7" t="0"/>
              <a:stretch/>
            </p:blipFill>
            <p:spPr>
              <a:xfrm>
                <a:off x="4772824" y="1980972"/>
                <a:ext cx="70670" cy="37206"/>
              </a:xfrm>
              <a:prstGeom prst="rect">
                <a:avLst/>
              </a:prstGeom>
              <a:noFill/>
              <a:ln>
                <a:noFill/>
              </a:ln>
            </p:spPr>
          </p:pic>
          <p:pic>
            <p:nvPicPr>
              <p:cNvPr id="539" name="Google Shape;539;p45"/>
              <p:cNvPicPr preferRelativeResize="0"/>
              <p:nvPr/>
            </p:nvPicPr>
            <p:blipFill rotWithShape="1">
              <a:blip r:embed="rId6">
                <a:alphaModFix/>
              </a:blip>
              <a:srcRect b="0" l="0" r="70250" t="0"/>
              <a:stretch/>
            </p:blipFill>
            <p:spPr>
              <a:xfrm>
                <a:off x="4764239" y="2012138"/>
                <a:ext cx="122279" cy="147392"/>
              </a:xfrm>
              <a:prstGeom prst="rect">
                <a:avLst/>
              </a:prstGeom>
              <a:noFill/>
              <a:ln>
                <a:noFill/>
              </a:ln>
            </p:spPr>
          </p:pic>
          <p:pic>
            <p:nvPicPr>
              <p:cNvPr id="540" name="Google Shape;540;p45"/>
              <p:cNvPicPr preferRelativeResize="0"/>
              <p:nvPr/>
            </p:nvPicPr>
            <p:blipFill rotWithShape="1">
              <a:blip r:embed="rId6">
                <a:alphaModFix/>
              </a:blip>
              <a:srcRect b="-22473" l="51754" r="31051" t="0"/>
              <a:stretch/>
            </p:blipFill>
            <p:spPr>
              <a:xfrm>
                <a:off x="5054653" y="2012138"/>
                <a:ext cx="70670" cy="180525"/>
              </a:xfrm>
              <a:prstGeom prst="rect">
                <a:avLst/>
              </a:prstGeom>
              <a:noFill/>
              <a:ln>
                <a:noFill/>
              </a:ln>
            </p:spPr>
          </p:pic>
          <p:grpSp>
            <p:nvGrpSpPr>
              <p:cNvPr id="541" name="Google Shape;541;p45"/>
              <p:cNvGrpSpPr/>
              <p:nvPr/>
            </p:nvGrpSpPr>
            <p:grpSpPr>
              <a:xfrm>
                <a:off x="4888649" y="2021433"/>
                <a:ext cx="164872" cy="125459"/>
                <a:chOff x="3084200" y="623475"/>
                <a:chExt cx="663200" cy="540075"/>
              </a:xfrm>
            </p:grpSpPr>
            <p:cxnSp>
              <p:nvCxnSpPr>
                <p:cNvPr id="542" name="Google Shape;542;p45"/>
                <p:cNvCxnSpPr/>
                <p:nvPr/>
              </p:nvCxnSpPr>
              <p:spPr>
                <a:xfrm flipH="1" rot="10800000">
                  <a:off x="3084200" y="623475"/>
                  <a:ext cx="228900" cy="287700"/>
                </a:xfrm>
                <a:prstGeom prst="straightConnector1">
                  <a:avLst/>
                </a:prstGeom>
                <a:noFill/>
                <a:ln cap="flat" cmpd="sng" w="9525">
                  <a:solidFill>
                    <a:srgbClr val="E06666"/>
                  </a:solidFill>
                  <a:prstDash val="solid"/>
                  <a:round/>
                  <a:headEnd len="med" w="med" type="none"/>
                  <a:tailEnd len="med" w="med" type="none"/>
                </a:ln>
              </p:spPr>
            </p:cxnSp>
            <p:cxnSp>
              <p:nvCxnSpPr>
                <p:cNvPr id="543" name="Google Shape;543;p45"/>
                <p:cNvCxnSpPr/>
                <p:nvPr/>
              </p:nvCxnSpPr>
              <p:spPr>
                <a:xfrm rot="10800000">
                  <a:off x="3313000" y="623550"/>
                  <a:ext cx="434400" cy="540000"/>
                </a:xfrm>
                <a:prstGeom prst="straightConnector1">
                  <a:avLst/>
                </a:prstGeom>
                <a:noFill/>
                <a:ln cap="flat" cmpd="sng" w="9525">
                  <a:solidFill>
                    <a:srgbClr val="E06666"/>
                  </a:solidFill>
                  <a:prstDash val="solid"/>
                  <a:round/>
                  <a:headEnd len="med" w="med" type="none"/>
                  <a:tailEnd len="med" w="med" type="none"/>
                </a:ln>
              </p:spPr>
            </p:cxnSp>
            <p:cxnSp>
              <p:nvCxnSpPr>
                <p:cNvPr id="544" name="Google Shape;544;p45"/>
                <p:cNvCxnSpPr/>
                <p:nvPr/>
              </p:nvCxnSpPr>
              <p:spPr>
                <a:xfrm flipH="1" rot="10800000">
                  <a:off x="3274819" y="869981"/>
                  <a:ext cx="228900" cy="287700"/>
                </a:xfrm>
                <a:prstGeom prst="straightConnector1">
                  <a:avLst/>
                </a:prstGeom>
                <a:noFill/>
                <a:ln cap="flat" cmpd="sng" w="9525">
                  <a:solidFill>
                    <a:srgbClr val="E06666"/>
                  </a:solidFill>
                  <a:prstDash val="solid"/>
                  <a:round/>
                  <a:headEnd len="med" w="med" type="none"/>
                  <a:tailEnd len="med" w="med" type="none"/>
                </a:ln>
              </p:spPr>
            </p:cxnSp>
          </p:grpSp>
          <p:pic>
            <p:nvPicPr>
              <p:cNvPr id="545" name="Google Shape;545;p45"/>
              <p:cNvPicPr preferRelativeResize="0"/>
              <p:nvPr/>
            </p:nvPicPr>
            <p:blipFill rotWithShape="1">
              <a:blip r:embed="rId5">
                <a:alphaModFix/>
              </a:blip>
              <a:srcRect b="61555" l="70923" r="5204" t="11552"/>
              <a:stretch/>
            </p:blipFill>
            <p:spPr>
              <a:xfrm>
                <a:off x="4408555" y="1982390"/>
                <a:ext cx="204779" cy="186290"/>
              </a:xfrm>
              <a:prstGeom prst="rect">
                <a:avLst/>
              </a:prstGeom>
              <a:noFill/>
              <a:ln>
                <a:noFill/>
              </a:ln>
            </p:spPr>
          </p:pic>
          <p:cxnSp>
            <p:nvCxnSpPr>
              <p:cNvPr id="546" name="Google Shape;546;p45"/>
              <p:cNvCxnSpPr/>
              <p:nvPr/>
            </p:nvCxnSpPr>
            <p:spPr>
              <a:xfrm flipH="1" rot="10800000">
                <a:off x="4651482" y="2069066"/>
                <a:ext cx="78900" cy="600"/>
              </a:xfrm>
              <a:prstGeom prst="straightConnector1">
                <a:avLst/>
              </a:prstGeom>
              <a:noFill/>
              <a:ln cap="flat" cmpd="sng" w="9525">
                <a:solidFill>
                  <a:srgbClr val="000000"/>
                </a:solidFill>
                <a:prstDash val="solid"/>
                <a:round/>
                <a:headEnd len="med" w="med" type="none"/>
                <a:tailEnd len="med" w="med" type="none"/>
              </a:ln>
            </p:spPr>
          </p:cxnSp>
        </p:grpSp>
        <p:pic>
          <p:nvPicPr>
            <p:cNvPr id="547" name="Google Shape;547;p45"/>
            <p:cNvPicPr preferRelativeResize="0"/>
            <p:nvPr/>
          </p:nvPicPr>
          <p:blipFill>
            <a:blip r:embed="rId8">
              <a:alphaModFix/>
            </a:blip>
            <a:stretch>
              <a:fillRect/>
            </a:stretch>
          </p:blipFill>
          <p:spPr>
            <a:xfrm>
              <a:off x="5036908" y="3752591"/>
              <a:ext cx="76933" cy="85476"/>
            </a:xfrm>
            <a:prstGeom prst="rect">
              <a:avLst/>
            </a:prstGeom>
            <a:noFill/>
            <a:ln>
              <a:noFill/>
            </a:ln>
          </p:spPr>
        </p:pic>
        <p:pic>
          <p:nvPicPr>
            <p:cNvPr id="548" name="Google Shape;548;p45"/>
            <p:cNvPicPr preferRelativeResize="0"/>
            <p:nvPr/>
          </p:nvPicPr>
          <p:blipFill rotWithShape="1">
            <a:blip r:embed="rId6">
              <a:alphaModFix/>
            </a:blip>
            <a:srcRect b="0" l="51753" r="0" t="0"/>
            <a:stretch/>
          </p:blipFill>
          <p:spPr>
            <a:xfrm>
              <a:off x="5223217" y="3753223"/>
              <a:ext cx="127776" cy="84210"/>
            </a:xfrm>
            <a:prstGeom prst="rect">
              <a:avLst/>
            </a:prstGeom>
            <a:noFill/>
            <a:ln>
              <a:noFill/>
            </a:ln>
          </p:spPr>
        </p:pic>
        <p:pic>
          <p:nvPicPr>
            <p:cNvPr id="549" name="Google Shape;549;p45"/>
            <p:cNvPicPr preferRelativeResize="0"/>
            <p:nvPr/>
          </p:nvPicPr>
          <p:blipFill rotWithShape="1">
            <a:blip r:embed="rId5">
              <a:alphaModFix/>
            </a:blip>
            <a:srcRect b="61555" l="70923" r="5204" t="11552"/>
            <a:stretch/>
          </p:blipFill>
          <p:spPr>
            <a:xfrm>
              <a:off x="5098137" y="3743379"/>
              <a:ext cx="131947" cy="106432"/>
            </a:xfrm>
            <a:prstGeom prst="rect">
              <a:avLst/>
            </a:prstGeom>
            <a:noFill/>
            <a:ln>
              <a:noFill/>
            </a:ln>
          </p:spPr>
        </p:pic>
        <p:grpSp>
          <p:nvGrpSpPr>
            <p:cNvPr id="550" name="Google Shape;550;p45"/>
            <p:cNvGrpSpPr/>
            <p:nvPr/>
          </p:nvGrpSpPr>
          <p:grpSpPr>
            <a:xfrm>
              <a:off x="5377026" y="3738077"/>
              <a:ext cx="106288" cy="117141"/>
              <a:chOff x="7332910" y="658831"/>
              <a:chExt cx="164941" cy="205007"/>
            </a:xfrm>
          </p:grpSpPr>
          <p:sp>
            <p:nvSpPr>
              <p:cNvPr id="551" name="Google Shape;551;p45"/>
              <p:cNvSpPr/>
              <p:nvPr/>
            </p:nvSpPr>
            <p:spPr>
              <a:xfrm>
                <a:off x="7339452" y="658831"/>
                <a:ext cx="158400" cy="1584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 name="Google Shape;552;p45"/>
              <p:cNvCxnSpPr/>
              <p:nvPr/>
            </p:nvCxnSpPr>
            <p:spPr>
              <a:xfrm>
                <a:off x="7389627" y="753108"/>
                <a:ext cx="56400" cy="300"/>
              </a:xfrm>
              <a:prstGeom prst="straightConnector1">
                <a:avLst/>
              </a:prstGeom>
              <a:noFill/>
              <a:ln cap="flat" cmpd="sng" w="9525">
                <a:solidFill>
                  <a:srgbClr val="595959"/>
                </a:solidFill>
                <a:prstDash val="solid"/>
                <a:round/>
                <a:headEnd len="med" w="med" type="none"/>
                <a:tailEnd len="med" w="med" type="none"/>
              </a:ln>
            </p:spPr>
          </p:cxnSp>
          <p:cxnSp>
            <p:nvCxnSpPr>
              <p:cNvPr id="553" name="Google Shape;553;p45"/>
              <p:cNvCxnSpPr/>
              <p:nvPr/>
            </p:nvCxnSpPr>
            <p:spPr>
              <a:xfrm flipH="1">
                <a:off x="7332910" y="753108"/>
                <a:ext cx="57600" cy="77700"/>
              </a:xfrm>
              <a:prstGeom prst="straightConnector1">
                <a:avLst/>
              </a:prstGeom>
              <a:noFill/>
              <a:ln cap="flat" cmpd="sng" w="9525">
                <a:solidFill>
                  <a:srgbClr val="595959"/>
                </a:solidFill>
                <a:prstDash val="solid"/>
                <a:round/>
                <a:headEnd len="med" w="med" type="none"/>
                <a:tailEnd len="med" w="med" type="none"/>
              </a:ln>
            </p:spPr>
          </p:cxnSp>
          <p:cxnSp>
            <p:nvCxnSpPr>
              <p:cNvPr id="554" name="Google Shape;554;p45"/>
              <p:cNvCxnSpPr/>
              <p:nvPr/>
            </p:nvCxnSpPr>
            <p:spPr>
              <a:xfrm flipH="1">
                <a:off x="7388983" y="753108"/>
                <a:ext cx="57600" cy="77700"/>
              </a:xfrm>
              <a:prstGeom prst="straightConnector1">
                <a:avLst/>
              </a:prstGeom>
              <a:noFill/>
              <a:ln cap="flat" cmpd="sng" w="9525">
                <a:solidFill>
                  <a:srgbClr val="595959"/>
                </a:solidFill>
                <a:prstDash val="solid"/>
                <a:round/>
                <a:headEnd len="med" w="med" type="none"/>
                <a:tailEnd len="med" w="med" type="none"/>
              </a:ln>
            </p:spPr>
          </p:cxnSp>
          <p:cxnSp>
            <p:nvCxnSpPr>
              <p:cNvPr id="555" name="Google Shape;555;p45"/>
              <p:cNvCxnSpPr/>
              <p:nvPr/>
            </p:nvCxnSpPr>
            <p:spPr>
              <a:xfrm>
                <a:off x="7333025" y="830698"/>
                <a:ext cx="56400" cy="300"/>
              </a:xfrm>
              <a:prstGeom prst="straightConnector1">
                <a:avLst/>
              </a:prstGeom>
              <a:noFill/>
              <a:ln cap="flat" cmpd="sng" w="9525">
                <a:solidFill>
                  <a:srgbClr val="595959"/>
                </a:solidFill>
                <a:prstDash val="solid"/>
                <a:round/>
                <a:headEnd len="med" w="med" type="none"/>
                <a:tailEnd len="med" w="med" type="none"/>
              </a:ln>
            </p:spPr>
          </p:cxnSp>
          <p:cxnSp>
            <p:nvCxnSpPr>
              <p:cNvPr id="556" name="Google Shape;556;p45"/>
              <p:cNvCxnSpPr/>
              <p:nvPr/>
            </p:nvCxnSpPr>
            <p:spPr>
              <a:xfrm>
                <a:off x="7389098" y="831066"/>
                <a:ext cx="300" cy="32400"/>
              </a:xfrm>
              <a:prstGeom prst="straightConnector1">
                <a:avLst/>
              </a:prstGeom>
              <a:noFill/>
              <a:ln cap="flat" cmpd="sng" w="9525">
                <a:solidFill>
                  <a:srgbClr val="595959"/>
                </a:solidFill>
                <a:prstDash val="solid"/>
                <a:round/>
                <a:headEnd len="med" w="med" type="none"/>
                <a:tailEnd len="med" w="med" type="none"/>
              </a:ln>
            </p:spPr>
          </p:cxnSp>
          <p:cxnSp>
            <p:nvCxnSpPr>
              <p:cNvPr id="557" name="Google Shape;557;p45"/>
              <p:cNvCxnSpPr/>
              <p:nvPr/>
            </p:nvCxnSpPr>
            <p:spPr>
              <a:xfrm flipH="1" rot="10800000">
                <a:off x="7389098" y="755251"/>
                <a:ext cx="58500" cy="80100"/>
              </a:xfrm>
              <a:prstGeom prst="straightConnector1">
                <a:avLst/>
              </a:prstGeom>
              <a:noFill/>
              <a:ln cap="flat" cmpd="sng" w="9525">
                <a:solidFill>
                  <a:srgbClr val="595959"/>
                </a:solidFill>
                <a:prstDash val="solid"/>
                <a:round/>
                <a:headEnd len="med" w="med" type="none"/>
                <a:tailEnd len="med" w="med" type="none"/>
              </a:ln>
            </p:spPr>
          </p:cxnSp>
          <p:cxnSp>
            <p:nvCxnSpPr>
              <p:cNvPr id="558" name="Google Shape;558;p45"/>
              <p:cNvCxnSpPr/>
              <p:nvPr/>
            </p:nvCxnSpPr>
            <p:spPr>
              <a:xfrm rot="10800000">
                <a:off x="7333298" y="835351"/>
                <a:ext cx="55800" cy="0"/>
              </a:xfrm>
              <a:prstGeom prst="straightConnector1">
                <a:avLst/>
              </a:prstGeom>
              <a:noFill/>
              <a:ln cap="flat" cmpd="sng" w="9525">
                <a:solidFill>
                  <a:srgbClr val="595959"/>
                </a:solidFill>
                <a:prstDash val="solid"/>
                <a:round/>
                <a:headEnd len="med" w="med" type="none"/>
                <a:tailEnd len="med" w="med" type="none"/>
              </a:ln>
            </p:spPr>
          </p:cxnSp>
          <p:cxnSp>
            <p:nvCxnSpPr>
              <p:cNvPr id="559" name="Google Shape;559;p45"/>
              <p:cNvCxnSpPr/>
              <p:nvPr/>
            </p:nvCxnSpPr>
            <p:spPr>
              <a:xfrm>
                <a:off x="7446667" y="753886"/>
                <a:ext cx="1200" cy="1200"/>
              </a:xfrm>
              <a:prstGeom prst="straightConnector1">
                <a:avLst/>
              </a:prstGeom>
              <a:noFill/>
              <a:ln cap="flat" cmpd="sng" w="9525">
                <a:solidFill>
                  <a:srgbClr val="595959"/>
                </a:solidFill>
                <a:prstDash val="solid"/>
                <a:round/>
                <a:headEnd len="med" w="med" type="none"/>
                <a:tailEnd len="med" w="med" type="none"/>
              </a:ln>
            </p:spPr>
          </p:cxnSp>
          <p:sp>
            <p:nvSpPr>
              <p:cNvPr id="560" name="Google Shape;560;p45"/>
              <p:cNvSpPr/>
              <p:nvPr/>
            </p:nvSpPr>
            <p:spPr>
              <a:xfrm>
                <a:off x="7333471" y="753886"/>
                <a:ext cx="112500" cy="762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flipH="1" rot="-5400000">
                <a:off x="7375831" y="766767"/>
                <a:ext cx="83400" cy="570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7333533" y="835813"/>
                <a:ext cx="55800" cy="279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7333732" y="829888"/>
                <a:ext cx="55800" cy="57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rot="-2319588">
                <a:off x="7380939" y="837194"/>
                <a:ext cx="19209" cy="22388"/>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45"/>
            <p:cNvGrpSpPr/>
            <p:nvPr/>
          </p:nvGrpSpPr>
          <p:grpSpPr>
            <a:xfrm>
              <a:off x="5281756" y="3015708"/>
              <a:ext cx="1391323" cy="480517"/>
              <a:chOff x="4816664" y="2587603"/>
              <a:chExt cx="2159098" cy="840947"/>
            </a:xfrm>
          </p:grpSpPr>
          <p:cxnSp>
            <p:nvCxnSpPr>
              <p:cNvPr id="566" name="Google Shape;566;p45"/>
              <p:cNvCxnSpPr/>
              <p:nvPr/>
            </p:nvCxnSpPr>
            <p:spPr>
              <a:xfrm>
                <a:off x="4816664" y="2587603"/>
                <a:ext cx="712500" cy="511500"/>
              </a:xfrm>
              <a:prstGeom prst="straightConnector1">
                <a:avLst/>
              </a:prstGeom>
              <a:noFill/>
              <a:ln cap="flat" cmpd="sng" w="19050">
                <a:solidFill>
                  <a:srgbClr val="999999"/>
                </a:solidFill>
                <a:prstDash val="solid"/>
                <a:round/>
                <a:headEnd len="med" w="med" type="none"/>
                <a:tailEnd len="med" w="med" type="triangle"/>
              </a:ln>
            </p:spPr>
          </p:cxnSp>
          <p:sp>
            <p:nvSpPr>
              <p:cNvPr id="567" name="Google Shape;567;p45"/>
              <p:cNvSpPr txBox="1"/>
              <p:nvPr/>
            </p:nvSpPr>
            <p:spPr>
              <a:xfrm>
                <a:off x="5529163" y="3182550"/>
                <a:ext cx="1446600" cy="2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Residual brain alignment</a:t>
                </a:r>
                <a:endParaRPr b="1" sz="800">
                  <a:latin typeface="Montserrat"/>
                  <a:ea typeface="Montserrat"/>
                  <a:cs typeface="Montserrat"/>
                  <a:sym typeface="Montserrat"/>
                </a:endParaRPr>
              </a:p>
            </p:txBody>
          </p:sp>
          <p:pic>
            <p:nvPicPr>
              <p:cNvPr id="568" name="Google Shape;568;p45"/>
              <p:cNvPicPr preferRelativeResize="0"/>
              <p:nvPr/>
            </p:nvPicPr>
            <p:blipFill>
              <a:blip r:embed="rId9">
                <a:alphaModFix/>
              </a:blip>
              <a:stretch>
                <a:fillRect/>
              </a:stretch>
            </p:blipFill>
            <p:spPr>
              <a:xfrm>
                <a:off x="5633312" y="3064874"/>
                <a:ext cx="122275" cy="149608"/>
              </a:xfrm>
              <a:prstGeom prst="rect">
                <a:avLst/>
              </a:prstGeom>
              <a:noFill/>
              <a:ln>
                <a:noFill/>
              </a:ln>
            </p:spPr>
          </p:pic>
          <p:pic>
            <p:nvPicPr>
              <p:cNvPr id="569" name="Google Shape;569;p45"/>
              <p:cNvPicPr preferRelativeResize="0"/>
              <p:nvPr/>
            </p:nvPicPr>
            <p:blipFill rotWithShape="1">
              <a:blip r:embed="rId6">
                <a:alphaModFix/>
              </a:blip>
              <a:srcRect b="0" l="51753" r="0" t="0"/>
              <a:stretch/>
            </p:blipFill>
            <p:spPr>
              <a:xfrm>
                <a:off x="6431449" y="3058031"/>
                <a:ext cx="198306" cy="147392"/>
              </a:xfrm>
              <a:prstGeom prst="rect">
                <a:avLst/>
              </a:prstGeom>
              <a:noFill/>
              <a:ln>
                <a:noFill/>
              </a:ln>
            </p:spPr>
          </p:pic>
          <p:grpSp>
            <p:nvGrpSpPr>
              <p:cNvPr id="570" name="Google Shape;570;p45"/>
              <p:cNvGrpSpPr/>
              <p:nvPr/>
            </p:nvGrpSpPr>
            <p:grpSpPr>
              <a:xfrm>
                <a:off x="6706698" y="3018919"/>
                <a:ext cx="164941" cy="205007"/>
                <a:chOff x="7332910" y="658831"/>
                <a:chExt cx="164941" cy="205007"/>
              </a:xfrm>
            </p:grpSpPr>
            <p:sp>
              <p:nvSpPr>
                <p:cNvPr id="571" name="Google Shape;571;p45"/>
                <p:cNvSpPr/>
                <p:nvPr/>
              </p:nvSpPr>
              <p:spPr>
                <a:xfrm>
                  <a:off x="7339452" y="658831"/>
                  <a:ext cx="158400" cy="1584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p45"/>
                <p:cNvCxnSpPr/>
                <p:nvPr/>
              </p:nvCxnSpPr>
              <p:spPr>
                <a:xfrm>
                  <a:off x="7389627" y="753108"/>
                  <a:ext cx="56400" cy="300"/>
                </a:xfrm>
                <a:prstGeom prst="straightConnector1">
                  <a:avLst/>
                </a:prstGeom>
                <a:noFill/>
                <a:ln cap="flat" cmpd="sng" w="9525">
                  <a:solidFill>
                    <a:srgbClr val="595959"/>
                  </a:solidFill>
                  <a:prstDash val="solid"/>
                  <a:round/>
                  <a:headEnd len="med" w="med" type="none"/>
                  <a:tailEnd len="med" w="med" type="none"/>
                </a:ln>
              </p:spPr>
            </p:cxnSp>
            <p:cxnSp>
              <p:nvCxnSpPr>
                <p:cNvPr id="573" name="Google Shape;573;p45"/>
                <p:cNvCxnSpPr/>
                <p:nvPr/>
              </p:nvCxnSpPr>
              <p:spPr>
                <a:xfrm flipH="1">
                  <a:off x="7332910" y="753108"/>
                  <a:ext cx="57600" cy="77700"/>
                </a:xfrm>
                <a:prstGeom prst="straightConnector1">
                  <a:avLst/>
                </a:prstGeom>
                <a:noFill/>
                <a:ln cap="flat" cmpd="sng" w="9525">
                  <a:solidFill>
                    <a:srgbClr val="595959"/>
                  </a:solidFill>
                  <a:prstDash val="solid"/>
                  <a:round/>
                  <a:headEnd len="med" w="med" type="none"/>
                  <a:tailEnd len="med" w="med" type="none"/>
                </a:ln>
              </p:spPr>
            </p:cxnSp>
            <p:cxnSp>
              <p:nvCxnSpPr>
                <p:cNvPr id="574" name="Google Shape;574;p45"/>
                <p:cNvCxnSpPr/>
                <p:nvPr/>
              </p:nvCxnSpPr>
              <p:spPr>
                <a:xfrm flipH="1">
                  <a:off x="7388983" y="753108"/>
                  <a:ext cx="57600" cy="77700"/>
                </a:xfrm>
                <a:prstGeom prst="straightConnector1">
                  <a:avLst/>
                </a:prstGeom>
                <a:noFill/>
                <a:ln cap="flat" cmpd="sng" w="9525">
                  <a:solidFill>
                    <a:srgbClr val="595959"/>
                  </a:solidFill>
                  <a:prstDash val="solid"/>
                  <a:round/>
                  <a:headEnd len="med" w="med" type="none"/>
                  <a:tailEnd len="med" w="med" type="none"/>
                </a:ln>
              </p:spPr>
            </p:cxnSp>
            <p:cxnSp>
              <p:nvCxnSpPr>
                <p:cNvPr id="575" name="Google Shape;575;p45"/>
                <p:cNvCxnSpPr/>
                <p:nvPr/>
              </p:nvCxnSpPr>
              <p:spPr>
                <a:xfrm>
                  <a:off x="7333025" y="830698"/>
                  <a:ext cx="56400" cy="300"/>
                </a:xfrm>
                <a:prstGeom prst="straightConnector1">
                  <a:avLst/>
                </a:prstGeom>
                <a:noFill/>
                <a:ln cap="flat" cmpd="sng" w="9525">
                  <a:solidFill>
                    <a:srgbClr val="595959"/>
                  </a:solidFill>
                  <a:prstDash val="solid"/>
                  <a:round/>
                  <a:headEnd len="med" w="med" type="none"/>
                  <a:tailEnd len="med" w="med" type="none"/>
                </a:ln>
              </p:spPr>
            </p:cxnSp>
            <p:cxnSp>
              <p:nvCxnSpPr>
                <p:cNvPr id="576" name="Google Shape;576;p45"/>
                <p:cNvCxnSpPr/>
                <p:nvPr/>
              </p:nvCxnSpPr>
              <p:spPr>
                <a:xfrm>
                  <a:off x="7389098" y="831066"/>
                  <a:ext cx="300" cy="32400"/>
                </a:xfrm>
                <a:prstGeom prst="straightConnector1">
                  <a:avLst/>
                </a:prstGeom>
                <a:noFill/>
                <a:ln cap="flat" cmpd="sng" w="9525">
                  <a:solidFill>
                    <a:srgbClr val="595959"/>
                  </a:solidFill>
                  <a:prstDash val="solid"/>
                  <a:round/>
                  <a:headEnd len="med" w="med" type="none"/>
                  <a:tailEnd len="med" w="med" type="none"/>
                </a:ln>
              </p:spPr>
            </p:cxnSp>
            <p:cxnSp>
              <p:nvCxnSpPr>
                <p:cNvPr id="577" name="Google Shape;577;p45"/>
                <p:cNvCxnSpPr/>
                <p:nvPr/>
              </p:nvCxnSpPr>
              <p:spPr>
                <a:xfrm flipH="1" rot="10800000">
                  <a:off x="7389098" y="755251"/>
                  <a:ext cx="58500" cy="80100"/>
                </a:xfrm>
                <a:prstGeom prst="straightConnector1">
                  <a:avLst/>
                </a:prstGeom>
                <a:noFill/>
                <a:ln cap="flat" cmpd="sng" w="9525">
                  <a:solidFill>
                    <a:srgbClr val="595959"/>
                  </a:solidFill>
                  <a:prstDash val="solid"/>
                  <a:round/>
                  <a:headEnd len="med" w="med" type="none"/>
                  <a:tailEnd len="med" w="med" type="none"/>
                </a:ln>
              </p:spPr>
            </p:cxnSp>
            <p:cxnSp>
              <p:nvCxnSpPr>
                <p:cNvPr id="578" name="Google Shape;578;p45"/>
                <p:cNvCxnSpPr/>
                <p:nvPr/>
              </p:nvCxnSpPr>
              <p:spPr>
                <a:xfrm rot="10800000">
                  <a:off x="7333298" y="835351"/>
                  <a:ext cx="55800" cy="0"/>
                </a:xfrm>
                <a:prstGeom prst="straightConnector1">
                  <a:avLst/>
                </a:prstGeom>
                <a:noFill/>
                <a:ln cap="flat" cmpd="sng" w="9525">
                  <a:solidFill>
                    <a:srgbClr val="595959"/>
                  </a:solidFill>
                  <a:prstDash val="solid"/>
                  <a:round/>
                  <a:headEnd len="med" w="med" type="none"/>
                  <a:tailEnd len="med" w="med" type="none"/>
                </a:ln>
              </p:spPr>
            </p:cxnSp>
            <p:cxnSp>
              <p:nvCxnSpPr>
                <p:cNvPr id="579" name="Google Shape;579;p45"/>
                <p:cNvCxnSpPr/>
                <p:nvPr/>
              </p:nvCxnSpPr>
              <p:spPr>
                <a:xfrm>
                  <a:off x="7446667" y="753886"/>
                  <a:ext cx="1200" cy="1200"/>
                </a:xfrm>
                <a:prstGeom prst="straightConnector1">
                  <a:avLst/>
                </a:prstGeom>
                <a:noFill/>
                <a:ln cap="flat" cmpd="sng" w="9525">
                  <a:solidFill>
                    <a:srgbClr val="595959"/>
                  </a:solidFill>
                  <a:prstDash val="solid"/>
                  <a:round/>
                  <a:headEnd len="med" w="med" type="none"/>
                  <a:tailEnd len="med" w="med" type="none"/>
                </a:ln>
              </p:spPr>
            </p:cxnSp>
            <p:sp>
              <p:nvSpPr>
                <p:cNvPr id="580" name="Google Shape;580;p45"/>
                <p:cNvSpPr/>
                <p:nvPr/>
              </p:nvSpPr>
              <p:spPr>
                <a:xfrm>
                  <a:off x="7333471" y="753886"/>
                  <a:ext cx="112500" cy="762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flipH="1" rot="-5400000">
                  <a:off x="7375831" y="766767"/>
                  <a:ext cx="83400" cy="570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7333533" y="835813"/>
                  <a:ext cx="55800" cy="279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7333732" y="829888"/>
                  <a:ext cx="55800" cy="57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rot="-2319588">
                  <a:off x="7380939" y="837194"/>
                  <a:ext cx="19209" cy="22388"/>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5" name="Google Shape;585;p45"/>
              <p:cNvPicPr preferRelativeResize="0"/>
              <p:nvPr/>
            </p:nvPicPr>
            <p:blipFill rotWithShape="1">
              <a:blip r:embed="rId7">
                <a:alphaModFix/>
              </a:blip>
              <a:srcRect b="81509" l="24740" r="-7" t="0"/>
              <a:stretch/>
            </p:blipFill>
            <p:spPr>
              <a:xfrm>
                <a:off x="6117299" y="3028985"/>
                <a:ext cx="70670" cy="37206"/>
              </a:xfrm>
              <a:prstGeom prst="rect">
                <a:avLst/>
              </a:prstGeom>
              <a:noFill/>
              <a:ln>
                <a:noFill/>
              </a:ln>
            </p:spPr>
          </p:pic>
          <p:pic>
            <p:nvPicPr>
              <p:cNvPr id="586" name="Google Shape;586;p45"/>
              <p:cNvPicPr preferRelativeResize="0"/>
              <p:nvPr/>
            </p:nvPicPr>
            <p:blipFill rotWithShape="1">
              <a:blip r:embed="rId6">
                <a:alphaModFix/>
              </a:blip>
              <a:srcRect b="0" l="0" r="70250" t="0"/>
              <a:stretch/>
            </p:blipFill>
            <p:spPr>
              <a:xfrm>
                <a:off x="6108714" y="3060151"/>
                <a:ext cx="122279" cy="147392"/>
              </a:xfrm>
              <a:prstGeom prst="rect">
                <a:avLst/>
              </a:prstGeom>
              <a:noFill/>
              <a:ln>
                <a:noFill/>
              </a:ln>
            </p:spPr>
          </p:pic>
          <p:pic>
            <p:nvPicPr>
              <p:cNvPr id="587" name="Google Shape;587;p45"/>
              <p:cNvPicPr preferRelativeResize="0"/>
              <p:nvPr/>
            </p:nvPicPr>
            <p:blipFill rotWithShape="1">
              <a:blip r:embed="rId6">
                <a:alphaModFix/>
              </a:blip>
              <a:srcRect b="-22473" l="51754" r="31051" t="0"/>
              <a:stretch/>
            </p:blipFill>
            <p:spPr>
              <a:xfrm>
                <a:off x="6399128" y="3060151"/>
                <a:ext cx="70670" cy="180525"/>
              </a:xfrm>
              <a:prstGeom prst="rect">
                <a:avLst/>
              </a:prstGeom>
              <a:noFill/>
              <a:ln>
                <a:noFill/>
              </a:ln>
            </p:spPr>
          </p:pic>
          <p:grpSp>
            <p:nvGrpSpPr>
              <p:cNvPr id="588" name="Google Shape;588;p45"/>
              <p:cNvGrpSpPr/>
              <p:nvPr/>
            </p:nvGrpSpPr>
            <p:grpSpPr>
              <a:xfrm>
                <a:off x="6233124" y="3069446"/>
                <a:ext cx="164872" cy="125459"/>
                <a:chOff x="3084200" y="623475"/>
                <a:chExt cx="663200" cy="540075"/>
              </a:xfrm>
            </p:grpSpPr>
            <p:cxnSp>
              <p:nvCxnSpPr>
                <p:cNvPr id="589" name="Google Shape;589;p45"/>
                <p:cNvCxnSpPr/>
                <p:nvPr/>
              </p:nvCxnSpPr>
              <p:spPr>
                <a:xfrm flipH="1" rot="10800000">
                  <a:off x="3084200" y="623475"/>
                  <a:ext cx="228900" cy="287700"/>
                </a:xfrm>
                <a:prstGeom prst="straightConnector1">
                  <a:avLst/>
                </a:prstGeom>
                <a:noFill/>
                <a:ln cap="flat" cmpd="sng" w="9525">
                  <a:solidFill>
                    <a:srgbClr val="E06666"/>
                  </a:solidFill>
                  <a:prstDash val="solid"/>
                  <a:round/>
                  <a:headEnd len="med" w="med" type="none"/>
                  <a:tailEnd len="med" w="med" type="none"/>
                </a:ln>
              </p:spPr>
            </p:cxnSp>
            <p:cxnSp>
              <p:nvCxnSpPr>
                <p:cNvPr id="590" name="Google Shape;590;p45"/>
                <p:cNvCxnSpPr/>
                <p:nvPr/>
              </p:nvCxnSpPr>
              <p:spPr>
                <a:xfrm rot="10800000">
                  <a:off x="3313000" y="623550"/>
                  <a:ext cx="434400" cy="540000"/>
                </a:xfrm>
                <a:prstGeom prst="straightConnector1">
                  <a:avLst/>
                </a:prstGeom>
                <a:noFill/>
                <a:ln cap="flat" cmpd="sng" w="9525">
                  <a:solidFill>
                    <a:srgbClr val="E06666"/>
                  </a:solidFill>
                  <a:prstDash val="solid"/>
                  <a:round/>
                  <a:headEnd len="med" w="med" type="none"/>
                  <a:tailEnd len="med" w="med" type="none"/>
                </a:ln>
              </p:spPr>
            </p:cxnSp>
            <p:cxnSp>
              <p:nvCxnSpPr>
                <p:cNvPr id="591" name="Google Shape;591;p45"/>
                <p:cNvCxnSpPr/>
                <p:nvPr/>
              </p:nvCxnSpPr>
              <p:spPr>
                <a:xfrm flipH="1" rot="10800000">
                  <a:off x="3274819" y="869981"/>
                  <a:ext cx="228900" cy="287700"/>
                </a:xfrm>
                <a:prstGeom prst="straightConnector1">
                  <a:avLst/>
                </a:prstGeom>
                <a:noFill/>
                <a:ln cap="flat" cmpd="sng" w="9525">
                  <a:solidFill>
                    <a:srgbClr val="E06666"/>
                  </a:solidFill>
                  <a:prstDash val="solid"/>
                  <a:round/>
                  <a:headEnd len="med" w="med" type="none"/>
                  <a:tailEnd len="med" w="med" type="none"/>
                </a:ln>
              </p:spPr>
            </p:cxnSp>
          </p:grpSp>
          <p:pic>
            <p:nvPicPr>
              <p:cNvPr id="592" name="Google Shape;592;p45"/>
              <p:cNvPicPr preferRelativeResize="0"/>
              <p:nvPr/>
            </p:nvPicPr>
            <p:blipFill rotWithShape="1">
              <a:blip r:embed="rId5">
                <a:alphaModFix/>
              </a:blip>
              <a:srcRect b="61555" l="70923" r="5204" t="11552"/>
              <a:stretch/>
            </p:blipFill>
            <p:spPr>
              <a:xfrm>
                <a:off x="5753030" y="3030403"/>
                <a:ext cx="204779" cy="186290"/>
              </a:xfrm>
              <a:prstGeom prst="rect">
                <a:avLst/>
              </a:prstGeom>
              <a:noFill/>
              <a:ln>
                <a:noFill/>
              </a:ln>
            </p:spPr>
          </p:pic>
          <p:cxnSp>
            <p:nvCxnSpPr>
              <p:cNvPr id="593" name="Google Shape;593;p45"/>
              <p:cNvCxnSpPr/>
              <p:nvPr/>
            </p:nvCxnSpPr>
            <p:spPr>
              <a:xfrm flipH="1" rot="10800000">
                <a:off x="5995957" y="3117079"/>
                <a:ext cx="78900" cy="600"/>
              </a:xfrm>
              <a:prstGeom prst="straightConnector1">
                <a:avLst/>
              </a:prstGeom>
              <a:noFill/>
              <a:ln cap="flat" cmpd="sng" w="9525">
                <a:solidFill>
                  <a:srgbClr val="000000"/>
                </a:solidFill>
                <a:prstDash val="solid"/>
                <a:round/>
                <a:headEnd len="med" w="med" type="none"/>
                <a:tailEnd len="med" w="med" type="none"/>
              </a:ln>
            </p:spPr>
          </p:cxnSp>
        </p:grpSp>
        <p:pic>
          <p:nvPicPr>
            <p:cNvPr id="594" name="Google Shape;594;p45"/>
            <p:cNvPicPr preferRelativeResize="0"/>
            <p:nvPr/>
          </p:nvPicPr>
          <p:blipFill>
            <a:blip r:embed="rId10">
              <a:alphaModFix/>
            </a:blip>
            <a:stretch>
              <a:fillRect/>
            </a:stretch>
          </p:blipFill>
          <p:spPr>
            <a:xfrm rot="10800000">
              <a:off x="3297789" y="3510102"/>
              <a:ext cx="214130" cy="180669"/>
            </a:xfrm>
            <a:prstGeom prst="rect">
              <a:avLst/>
            </a:prstGeom>
            <a:noFill/>
            <a:ln>
              <a:noFill/>
            </a:ln>
          </p:spPr>
        </p:pic>
      </p:grpSp>
      <p:grpSp>
        <p:nvGrpSpPr>
          <p:cNvPr id="595" name="Google Shape;595;p45"/>
          <p:cNvGrpSpPr/>
          <p:nvPr/>
        </p:nvGrpSpPr>
        <p:grpSpPr>
          <a:xfrm>
            <a:off x="4997524" y="847176"/>
            <a:ext cx="3794876" cy="1604199"/>
            <a:chOff x="4997524" y="847176"/>
            <a:chExt cx="3794876" cy="1604199"/>
          </a:xfrm>
        </p:grpSpPr>
        <p:pic>
          <p:nvPicPr>
            <p:cNvPr id="596" name="Google Shape;596;p45"/>
            <p:cNvPicPr preferRelativeResize="0"/>
            <p:nvPr/>
          </p:nvPicPr>
          <p:blipFill rotWithShape="1">
            <a:blip r:embed="rId11">
              <a:alphaModFix/>
            </a:blip>
            <a:srcRect b="0" l="49791" r="0" t="0"/>
            <a:stretch/>
          </p:blipFill>
          <p:spPr>
            <a:xfrm>
              <a:off x="4997524" y="847176"/>
              <a:ext cx="2132052" cy="1604199"/>
            </a:xfrm>
            <a:prstGeom prst="rect">
              <a:avLst/>
            </a:prstGeom>
            <a:noFill/>
            <a:ln>
              <a:noFill/>
            </a:ln>
          </p:spPr>
        </p:pic>
        <p:pic>
          <p:nvPicPr>
            <p:cNvPr id="597" name="Google Shape;597;p45"/>
            <p:cNvPicPr preferRelativeResize="0"/>
            <p:nvPr/>
          </p:nvPicPr>
          <p:blipFill rotWithShape="1">
            <a:blip r:embed="rId12">
              <a:alphaModFix/>
            </a:blip>
            <a:srcRect b="49872" l="66244" r="0" t="0"/>
            <a:stretch/>
          </p:blipFill>
          <p:spPr>
            <a:xfrm>
              <a:off x="7202825" y="1023925"/>
              <a:ext cx="1589575" cy="1199249"/>
            </a:xfrm>
            <a:prstGeom prst="rect">
              <a:avLst/>
            </a:prstGeom>
            <a:noFill/>
            <a:ln>
              <a:noFill/>
            </a:ln>
          </p:spPr>
        </p:pic>
      </p:grpSp>
      <p:sp>
        <p:nvSpPr>
          <p:cNvPr id="598" name="Google Shape;598;p45"/>
          <p:cNvSpPr txBox="1"/>
          <p:nvPr/>
        </p:nvSpPr>
        <p:spPr>
          <a:xfrm>
            <a:off x="5756388" y="2810675"/>
            <a:ext cx="3036000" cy="831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Syntactic properties contribute the most to the brain alignment trend across layers of language models</a:t>
            </a:r>
            <a:endParaRPr>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6"/>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Complex stimulus representations make it difficult to infer the effect of a stimulus on multiple brain areas</a:t>
            </a:r>
            <a:endParaRPr/>
          </a:p>
        </p:txBody>
      </p:sp>
      <p:sp>
        <p:nvSpPr>
          <p:cNvPr id="604" name="Google Shape;604;p46"/>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605" name="Google Shape;605;p46"/>
          <p:cNvGrpSpPr/>
          <p:nvPr/>
        </p:nvGrpSpPr>
        <p:grpSpPr>
          <a:xfrm>
            <a:off x="810900" y="1155700"/>
            <a:ext cx="3379300" cy="2521800"/>
            <a:chOff x="810900" y="1155700"/>
            <a:chExt cx="3379300" cy="2521800"/>
          </a:xfrm>
        </p:grpSpPr>
        <p:grpSp>
          <p:nvGrpSpPr>
            <p:cNvPr id="606" name="Google Shape;606;p46"/>
            <p:cNvGrpSpPr/>
            <p:nvPr/>
          </p:nvGrpSpPr>
          <p:grpSpPr>
            <a:xfrm>
              <a:off x="3311900" y="1319062"/>
              <a:ext cx="878300" cy="710501"/>
              <a:chOff x="3782725" y="2321454"/>
              <a:chExt cx="878300" cy="710501"/>
            </a:xfrm>
          </p:grpSpPr>
          <p:pic>
            <p:nvPicPr>
              <p:cNvPr id="607" name="Google Shape;607;p46"/>
              <p:cNvPicPr preferRelativeResize="0"/>
              <p:nvPr/>
            </p:nvPicPr>
            <p:blipFill rotWithShape="1">
              <a:blip r:embed="rId3">
                <a:alphaModFix/>
              </a:blip>
              <a:srcRect b="9354" l="62543" r="27799" t="68159"/>
              <a:stretch/>
            </p:blipFill>
            <p:spPr>
              <a:xfrm>
                <a:off x="3782725" y="2321454"/>
                <a:ext cx="878300" cy="710501"/>
              </a:xfrm>
              <a:prstGeom prst="rect">
                <a:avLst/>
              </a:prstGeom>
              <a:noFill/>
              <a:ln>
                <a:noFill/>
              </a:ln>
            </p:spPr>
          </p:pic>
          <p:sp>
            <p:nvSpPr>
              <p:cNvPr id="608" name="Google Shape;608;p46"/>
              <p:cNvSpPr/>
              <p:nvPr/>
            </p:nvSpPr>
            <p:spPr>
              <a:xfrm rot="1214296">
                <a:off x="4071676" y="2506752"/>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a:off x="4452809" y="2663580"/>
                <a:ext cx="60300" cy="60300"/>
              </a:xfrm>
              <a:prstGeom prst="rect">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46"/>
            <p:cNvGrpSpPr/>
            <p:nvPr/>
          </p:nvGrpSpPr>
          <p:grpSpPr>
            <a:xfrm>
              <a:off x="3290400" y="2794788"/>
              <a:ext cx="878300" cy="710501"/>
              <a:chOff x="3782725" y="2321450"/>
              <a:chExt cx="878300" cy="710501"/>
            </a:xfrm>
          </p:grpSpPr>
          <p:pic>
            <p:nvPicPr>
              <p:cNvPr id="611" name="Google Shape;611;p46"/>
              <p:cNvPicPr preferRelativeResize="0"/>
              <p:nvPr/>
            </p:nvPicPr>
            <p:blipFill rotWithShape="1">
              <a:blip r:embed="rId3">
                <a:alphaModFix/>
              </a:blip>
              <a:srcRect b="9354" l="62543" r="27799" t="68159"/>
              <a:stretch/>
            </p:blipFill>
            <p:spPr>
              <a:xfrm>
                <a:off x="3782725" y="2321450"/>
                <a:ext cx="878300" cy="710501"/>
              </a:xfrm>
              <a:prstGeom prst="rect">
                <a:avLst/>
              </a:prstGeom>
              <a:noFill/>
              <a:ln>
                <a:noFill/>
              </a:ln>
            </p:spPr>
          </p:pic>
          <p:sp>
            <p:nvSpPr>
              <p:cNvPr id="612" name="Google Shape;612;p46"/>
              <p:cNvSpPr/>
              <p:nvPr/>
            </p:nvSpPr>
            <p:spPr>
              <a:xfrm rot="1214296">
                <a:off x="4071676" y="2506752"/>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a:off x="4255325" y="2739023"/>
                <a:ext cx="60300" cy="60300"/>
              </a:xfrm>
              <a:prstGeom prst="rect">
                <a:avLst/>
              </a:prstGeom>
              <a:solidFill>
                <a:srgbClr val="00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46"/>
            <p:cNvGrpSpPr/>
            <p:nvPr/>
          </p:nvGrpSpPr>
          <p:grpSpPr>
            <a:xfrm>
              <a:off x="922701" y="1294527"/>
              <a:ext cx="1779760" cy="2290333"/>
              <a:chOff x="3472726" y="2382464"/>
              <a:chExt cx="1779760" cy="2290333"/>
            </a:xfrm>
          </p:grpSpPr>
          <p:pic>
            <p:nvPicPr>
              <p:cNvPr id="615" name="Google Shape;615;p46"/>
              <p:cNvPicPr preferRelativeResize="0"/>
              <p:nvPr/>
            </p:nvPicPr>
            <p:blipFill rotWithShape="1">
              <a:blip r:embed="rId4">
                <a:alphaModFix/>
              </a:blip>
              <a:srcRect b="19152" l="0" r="0" t="15987"/>
              <a:stretch/>
            </p:blipFill>
            <p:spPr>
              <a:xfrm>
                <a:off x="3472726" y="3769916"/>
                <a:ext cx="457112" cy="303850"/>
              </a:xfrm>
              <a:prstGeom prst="rect">
                <a:avLst/>
              </a:prstGeom>
              <a:noFill/>
              <a:ln>
                <a:noFill/>
              </a:ln>
            </p:spPr>
          </p:pic>
          <p:pic>
            <p:nvPicPr>
              <p:cNvPr id="616" name="Google Shape;616;p46"/>
              <p:cNvPicPr preferRelativeResize="0"/>
              <p:nvPr/>
            </p:nvPicPr>
            <p:blipFill rotWithShape="1">
              <a:blip r:embed="rId5">
                <a:alphaModFix/>
              </a:blip>
              <a:srcRect b="0" l="0" r="5598" t="0"/>
              <a:stretch/>
            </p:blipFill>
            <p:spPr>
              <a:xfrm>
                <a:off x="4070090" y="2449740"/>
                <a:ext cx="928976" cy="656944"/>
              </a:xfrm>
              <a:prstGeom prst="rect">
                <a:avLst/>
              </a:prstGeom>
              <a:noFill/>
              <a:ln>
                <a:noFill/>
              </a:ln>
            </p:spPr>
          </p:pic>
          <p:sp>
            <p:nvSpPr>
              <p:cNvPr id="617" name="Google Shape;617;p46"/>
              <p:cNvSpPr txBox="1"/>
              <p:nvPr/>
            </p:nvSpPr>
            <p:spPr>
              <a:xfrm>
                <a:off x="3816686" y="3872397"/>
                <a:ext cx="1435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“The problem is when the capsule moves from an elliptical orbit to a parabolic orbit.”</a:t>
                </a:r>
                <a:endParaRPr i="1" sz="1000"/>
              </a:p>
            </p:txBody>
          </p:sp>
          <p:pic>
            <p:nvPicPr>
              <p:cNvPr id="618" name="Google Shape;618;p46"/>
              <p:cNvPicPr preferRelativeResize="0"/>
              <p:nvPr/>
            </p:nvPicPr>
            <p:blipFill>
              <a:blip r:embed="rId6">
                <a:alphaModFix/>
              </a:blip>
              <a:stretch>
                <a:fillRect/>
              </a:stretch>
            </p:blipFill>
            <p:spPr>
              <a:xfrm>
                <a:off x="3536356" y="2382464"/>
                <a:ext cx="329861" cy="344211"/>
              </a:xfrm>
              <a:prstGeom prst="rect">
                <a:avLst/>
              </a:prstGeom>
              <a:noFill/>
              <a:ln>
                <a:noFill/>
              </a:ln>
            </p:spPr>
          </p:pic>
        </p:grpSp>
        <p:cxnSp>
          <p:nvCxnSpPr>
            <p:cNvPr id="619" name="Google Shape;619;p46"/>
            <p:cNvCxnSpPr/>
            <p:nvPr/>
          </p:nvCxnSpPr>
          <p:spPr>
            <a:xfrm>
              <a:off x="2740668" y="1674313"/>
              <a:ext cx="597300" cy="0"/>
            </a:xfrm>
            <a:prstGeom prst="straightConnector1">
              <a:avLst/>
            </a:prstGeom>
            <a:noFill/>
            <a:ln cap="flat" cmpd="sng" w="38100">
              <a:solidFill>
                <a:srgbClr val="595959"/>
              </a:solidFill>
              <a:prstDash val="solid"/>
              <a:round/>
              <a:headEnd len="med" w="med" type="none"/>
              <a:tailEnd len="med" w="med" type="triangle"/>
            </a:ln>
          </p:spPr>
        </p:cxnSp>
        <p:cxnSp>
          <p:nvCxnSpPr>
            <p:cNvPr id="620" name="Google Shape;620;p46"/>
            <p:cNvCxnSpPr/>
            <p:nvPr/>
          </p:nvCxnSpPr>
          <p:spPr>
            <a:xfrm>
              <a:off x="2702443" y="3150038"/>
              <a:ext cx="597300" cy="0"/>
            </a:xfrm>
            <a:prstGeom prst="straightConnector1">
              <a:avLst/>
            </a:prstGeom>
            <a:noFill/>
            <a:ln cap="flat" cmpd="sng" w="38100">
              <a:solidFill>
                <a:srgbClr val="595959"/>
              </a:solidFill>
              <a:prstDash val="solid"/>
              <a:round/>
              <a:headEnd len="med" w="med" type="none"/>
              <a:tailEnd len="med" w="med" type="triangle"/>
            </a:ln>
          </p:spPr>
        </p:cxnSp>
        <p:sp>
          <p:nvSpPr>
            <p:cNvPr id="621" name="Google Shape;621;p46"/>
            <p:cNvSpPr/>
            <p:nvPr/>
          </p:nvSpPr>
          <p:spPr>
            <a:xfrm>
              <a:off x="810900" y="1155700"/>
              <a:ext cx="2048700" cy="2521800"/>
            </a:xfrm>
            <a:prstGeom prst="roundRect">
              <a:avLst>
                <a:gd fmla="val 1074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46"/>
          <p:cNvGrpSpPr/>
          <p:nvPr/>
        </p:nvGrpSpPr>
        <p:grpSpPr>
          <a:xfrm>
            <a:off x="282800" y="1805500"/>
            <a:ext cx="5599653" cy="2777825"/>
            <a:chOff x="257275" y="2086300"/>
            <a:chExt cx="5599653" cy="2777825"/>
          </a:xfrm>
        </p:grpSpPr>
        <p:sp>
          <p:nvSpPr>
            <p:cNvPr id="623" name="Google Shape;623;p46"/>
            <p:cNvSpPr/>
            <p:nvPr/>
          </p:nvSpPr>
          <p:spPr>
            <a:xfrm>
              <a:off x="1854225" y="3823438"/>
              <a:ext cx="1504144" cy="710496"/>
            </a:xfrm>
            <a:custGeom>
              <a:rect b="b" l="l" r="r" t="t"/>
              <a:pathLst>
                <a:path extrusionOk="0" h="45118" w="63466">
                  <a:moveTo>
                    <a:pt x="63466" y="45118"/>
                  </a:moveTo>
                  <a:cubicBezTo>
                    <a:pt x="53792" y="43428"/>
                    <a:pt x="15644" y="42499"/>
                    <a:pt x="5421" y="34979"/>
                  </a:cubicBezTo>
                  <a:cubicBezTo>
                    <a:pt x="-4802" y="27459"/>
                    <a:pt x="2675" y="5830"/>
                    <a:pt x="2126" y="0"/>
                  </a:cubicBezTo>
                </a:path>
              </a:pathLst>
            </a:custGeom>
            <a:noFill/>
            <a:ln cap="flat" cmpd="sng" w="28575">
              <a:solidFill>
                <a:srgbClr val="595959"/>
              </a:solidFill>
              <a:prstDash val="solid"/>
              <a:round/>
              <a:headEnd len="med" w="med" type="triangle"/>
              <a:tailEnd len="med" w="med" type="none"/>
            </a:ln>
          </p:spPr>
        </p:sp>
        <p:sp>
          <p:nvSpPr>
            <p:cNvPr id="624" name="Google Shape;624;p46"/>
            <p:cNvSpPr/>
            <p:nvPr/>
          </p:nvSpPr>
          <p:spPr>
            <a:xfrm>
              <a:off x="257275" y="2086300"/>
              <a:ext cx="3101003" cy="2708804"/>
            </a:xfrm>
            <a:custGeom>
              <a:rect b="b" l="l" r="r" t="t"/>
              <a:pathLst>
                <a:path extrusionOk="0" h="108363" w="128539">
                  <a:moveTo>
                    <a:pt x="45144" y="0"/>
                  </a:moveTo>
                  <a:cubicBezTo>
                    <a:pt x="38070" y="7574"/>
                    <a:pt x="7192" y="28881"/>
                    <a:pt x="2698" y="45443"/>
                  </a:cubicBezTo>
                  <a:cubicBezTo>
                    <a:pt x="-1796" y="62006"/>
                    <a:pt x="-2795" y="88888"/>
                    <a:pt x="18178" y="99375"/>
                  </a:cubicBezTo>
                  <a:cubicBezTo>
                    <a:pt x="39152" y="109862"/>
                    <a:pt x="110146" y="106865"/>
                    <a:pt x="128539" y="108363"/>
                  </a:cubicBezTo>
                </a:path>
              </a:pathLst>
            </a:custGeom>
            <a:noFill/>
            <a:ln cap="flat" cmpd="sng" w="28575">
              <a:solidFill>
                <a:srgbClr val="595959"/>
              </a:solidFill>
              <a:prstDash val="solid"/>
              <a:round/>
              <a:headEnd len="med" w="med" type="none"/>
              <a:tailEnd len="med" w="med" type="triangle"/>
            </a:ln>
          </p:spPr>
        </p:sp>
        <p:pic>
          <p:nvPicPr>
            <p:cNvPr id="625" name="Google Shape;625;p46"/>
            <p:cNvPicPr preferRelativeResize="0"/>
            <p:nvPr/>
          </p:nvPicPr>
          <p:blipFill rotWithShape="1">
            <a:blip r:embed="rId7">
              <a:alphaModFix/>
            </a:blip>
            <a:srcRect b="45265" l="23450" r="26579" t="23236"/>
            <a:stretch/>
          </p:blipFill>
          <p:spPr>
            <a:xfrm>
              <a:off x="3441302" y="4420250"/>
              <a:ext cx="2415626" cy="443875"/>
            </a:xfrm>
            <a:prstGeom prst="rect">
              <a:avLst/>
            </a:prstGeom>
            <a:noFill/>
            <a:ln>
              <a:noFill/>
            </a:ln>
          </p:spPr>
        </p:pic>
      </p:grpSp>
      <p:grpSp>
        <p:nvGrpSpPr>
          <p:cNvPr id="626" name="Google Shape;626;p46"/>
          <p:cNvGrpSpPr/>
          <p:nvPr/>
        </p:nvGrpSpPr>
        <p:grpSpPr>
          <a:xfrm>
            <a:off x="4948713" y="1294513"/>
            <a:ext cx="3476925" cy="2494263"/>
            <a:chOff x="4948713" y="1294513"/>
            <a:chExt cx="3476925" cy="2494263"/>
          </a:xfrm>
        </p:grpSpPr>
        <p:pic>
          <p:nvPicPr>
            <p:cNvPr id="627" name="Google Shape;627;p46"/>
            <p:cNvPicPr preferRelativeResize="0"/>
            <p:nvPr/>
          </p:nvPicPr>
          <p:blipFill>
            <a:blip r:embed="rId8">
              <a:alphaModFix/>
            </a:blip>
            <a:stretch>
              <a:fillRect/>
            </a:stretch>
          </p:blipFill>
          <p:spPr>
            <a:xfrm>
              <a:off x="5136732" y="1555775"/>
              <a:ext cx="2832603" cy="1746668"/>
            </a:xfrm>
            <a:prstGeom prst="rect">
              <a:avLst/>
            </a:prstGeom>
            <a:noFill/>
            <a:ln>
              <a:noFill/>
            </a:ln>
          </p:spPr>
        </p:pic>
        <p:sp>
          <p:nvSpPr>
            <p:cNvPr id="628" name="Google Shape;628;p46"/>
            <p:cNvSpPr txBox="1"/>
            <p:nvPr/>
          </p:nvSpPr>
          <p:spPr>
            <a:xfrm>
              <a:off x="4948713" y="1294525"/>
              <a:ext cx="108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Variance in Brain area 1</a:t>
              </a:r>
              <a:endParaRPr b="1">
                <a:latin typeface="Calibri"/>
                <a:ea typeface="Calibri"/>
                <a:cs typeface="Calibri"/>
                <a:sym typeface="Calibri"/>
              </a:endParaRPr>
            </a:p>
          </p:txBody>
        </p:sp>
        <p:sp>
          <p:nvSpPr>
            <p:cNvPr id="629" name="Google Shape;629;p46"/>
            <p:cNvSpPr txBox="1"/>
            <p:nvPr/>
          </p:nvSpPr>
          <p:spPr>
            <a:xfrm>
              <a:off x="7342938" y="1294513"/>
              <a:ext cx="108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Variance in Brain area 2</a:t>
              </a:r>
              <a:endParaRPr b="1">
                <a:latin typeface="Calibri"/>
                <a:ea typeface="Calibri"/>
                <a:cs typeface="Calibri"/>
                <a:sym typeface="Calibri"/>
              </a:endParaRPr>
            </a:p>
          </p:txBody>
        </p:sp>
        <p:sp>
          <p:nvSpPr>
            <p:cNvPr id="630" name="Google Shape;630;p46"/>
            <p:cNvSpPr txBox="1"/>
            <p:nvPr/>
          </p:nvSpPr>
          <p:spPr>
            <a:xfrm>
              <a:off x="5584803" y="3173175"/>
              <a:ext cx="130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Variance in the stimulus</a:t>
              </a:r>
              <a:endParaRPr b="1">
                <a:latin typeface="Calibri"/>
                <a:ea typeface="Calibri"/>
                <a:cs typeface="Calibri"/>
                <a:sym typeface="Calibri"/>
              </a:endParaRPr>
            </a:p>
          </p:txBody>
        </p:sp>
      </p:grpSp>
      <p:grpSp>
        <p:nvGrpSpPr>
          <p:cNvPr id="631" name="Google Shape;631;p46"/>
          <p:cNvGrpSpPr/>
          <p:nvPr/>
        </p:nvGrpSpPr>
        <p:grpSpPr>
          <a:xfrm>
            <a:off x="5136725" y="1555775"/>
            <a:ext cx="3426749" cy="1746675"/>
            <a:chOff x="5136725" y="1555775"/>
            <a:chExt cx="3426749" cy="1746675"/>
          </a:xfrm>
        </p:grpSpPr>
        <p:pic>
          <p:nvPicPr>
            <p:cNvPr id="632" name="Google Shape;632;p46"/>
            <p:cNvPicPr preferRelativeResize="0"/>
            <p:nvPr/>
          </p:nvPicPr>
          <p:blipFill>
            <a:blip r:embed="rId9">
              <a:alphaModFix/>
            </a:blip>
            <a:stretch>
              <a:fillRect/>
            </a:stretch>
          </p:blipFill>
          <p:spPr>
            <a:xfrm>
              <a:off x="5136725" y="1555775"/>
              <a:ext cx="2832608" cy="1746675"/>
            </a:xfrm>
            <a:prstGeom prst="rect">
              <a:avLst/>
            </a:prstGeom>
            <a:noFill/>
            <a:ln>
              <a:noFill/>
            </a:ln>
          </p:spPr>
        </p:pic>
        <p:sp>
          <p:nvSpPr>
            <p:cNvPr id="633" name="Google Shape;633;p46"/>
            <p:cNvSpPr txBox="1"/>
            <p:nvPr/>
          </p:nvSpPr>
          <p:spPr>
            <a:xfrm>
              <a:off x="6514774" y="2534450"/>
              <a:ext cx="204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Variance in the stimulus representation</a:t>
              </a:r>
              <a:endParaRPr b="1">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7"/>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3333"/>
              <a:buFont typeface="Arial"/>
              <a:buNone/>
            </a:pPr>
            <a:r>
              <a:rPr lang="en"/>
              <a:t>Framework to determine whether a complex stimulus affects two brain areas in a similar way</a:t>
            </a:r>
            <a:endParaRPr/>
          </a:p>
        </p:txBody>
      </p:sp>
      <p:sp>
        <p:nvSpPr>
          <p:cNvPr id="639" name="Google Shape;639;p47"/>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40" name="Google Shape;640;p47"/>
          <p:cNvPicPr preferRelativeResize="0"/>
          <p:nvPr/>
        </p:nvPicPr>
        <p:blipFill rotWithShape="1">
          <a:blip r:embed="rId3">
            <a:alphaModFix/>
          </a:blip>
          <a:srcRect b="-2169" l="0" r="0" t="-1650"/>
          <a:stretch/>
        </p:blipFill>
        <p:spPr>
          <a:xfrm>
            <a:off x="628625" y="1311688"/>
            <a:ext cx="2882625" cy="2715225"/>
          </a:xfrm>
          <a:prstGeom prst="rect">
            <a:avLst/>
          </a:prstGeom>
          <a:noFill/>
          <a:ln>
            <a:noFill/>
          </a:ln>
        </p:spPr>
      </p:pic>
      <p:sp>
        <p:nvSpPr>
          <p:cNvPr id="641" name="Google Shape;641;p47"/>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4"/>
              </a:rPr>
              <a:t>Toneva, Mariya, Jennifer Williams, Anand Bollu, Christoph Dann, and Leila Wehbe. "Same cause; different effects in the brain." Causal Learning and Reasoning (2022).</a:t>
            </a:r>
            <a:endParaRPr/>
          </a:p>
        </p:txBody>
      </p:sp>
      <p:pic>
        <p:nvPicPr>
          <p:cNvPr id="642" name="Google Shape;642;p47"/>
          <p:cNvPicPr preferRelativeResize="0"/>
          <p:nvPr/>
        </p:nvPicPr>
        <p:blipFill>
          <a:blip r:embed="rId5">
            <a:alphaModFix/>
          </a:blip>
          <a:stretch>
            <a:fillRect/>
          </a:stretch>
        </p:blipFill>
        <p:spPr>
          <a:xfrm>
            <a:off x="3904625" y="966726"/>
            <a:ext cx="5061448" cy="35156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in using DL for cognitive modeling</a:t>
            </a:r>
            <a:endParaRPr/>
          </a:p>
        </p:txBody>
      </p:sp>
      <p:sp>
        <p:nvSpPr>
          <p:cNvPr id="106" name="Google Shape;106;p21"/>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Not designed to specifically model brain processing</a:t>
            </a:r>
            <a:endParaRPr/>
          </a:p>
          <a:p>
            <a:pPr indent="0" lvl="0" marL="457200" rtl="0" algn="l">
              <a:spcBef>
                <a:spcPts val="800"/>
              </a:spcBef>
              <a:spcAft>
                <a:spcPts val="0"/>
              </a:spcAft>
              <a:buNone/>
            </a:pPr>
            <a:r>
              <a:t/>
            </a:r>
            <a:endParaRPr/>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a:p>
        </p:txBody>
      </p:sp>
      <p:sp>
        <p:nvSpPr>
          <p:cNvPr id="107" name="Google Shape;107;p21"/>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108" name="Google Shape;108;p21"/>
          <p:cNvGrpSpPr/>
          <p:nvPr/>
        </p:nvGrpSpPr>
        <p:grpSpPr>
          <a:xfrm>
            <a:off x="2180325" y="1469763"/>
            <a:ext cx="4907375" cy="2203963"/>
            <a:chOff x="661075" y="1740175"/>
            <a:chExt cx="4907375" cy="2203963"/>
          </a:xfrm>
        </p:grpSpPr>
        <p:sp>
          <p:nvSpPr>
            <p:cNvPr id="109" name="Google Shape;109;p21"/>
            <p:cNvSpPr txBox="1"/>
            <p:nvPr/>
          </p:nvSpPr>
          <p:spPr>
            <a:xfrm>
              <a:off x="661075" y="1740175"/>
              <a:ext cx="48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NLP systems: Designed to predict upcoming words</a:t>
              </a:r>
              <a:endParaRPr>
                <a:latin typeface="Calibri"/>
                <a:ea typeface="Calibri"/>
                <a:cs typeface="Calibri"/>
                <a:sym typeface="Calibri"/>
              </a:endParaRPr>
            </a:p>
          </p:txBody>
        </p:sp>
        <p:sp>
          <p:nvSpPr>
            <p:cNvPr id="110" name="Google Shape;110;p21"/>
            <p:cNvSpPr txBox="1"/>
            <p:nvPr/>
          </p:nvSpPr>
          <p:spPr>
            <a:xfrm>
              <a:off x="934950" y="2217200"/>
              <a:ext cx="29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Harry   never   thought   </a:t>
              </a:r>
              <a:r>
                <a:rPr b="1" i="1" lang="en" u="sng">
                  <a:solidFill>
                    <a:srgbClr val="FF0000"/>
                  </a:solidFill>
                  <a:latin typeface="Calibri"/>
                  <a:ea typeface="Calibri"/>
                  <a:cs typeface="Calibri"/>
                  <a:sym typeface="Calibri"/>
                </a:rPr>
                <a:t>???</a:t>
              </a:r>
              <a:endParaRPr b="1" i="1" u="sng">
                <a:solidFill>
                  <a:srgbClr val="FF0000"/>
                </a:solidFill>
                <a:latin typeface="Calibri"/>
                <a:ea typeface="Calibri"/>
                <a:cs typeface="Calibri"/>
                <a:sym typeface="Calibri"/>
              </a:endParaRPr>
            </a:p>
          </p:txBody>
        </p:sp>
        <p:sp>
          <p:nvSpPr>
            <p:cNvPr id="111" name="Google Shape;111;p21"/>
            <p:cNvSpPr txBox="1"/>
            <p:nvPr/>
          </p:nvSpPr>
          <p:spPr>
            <a:xfrm>
              <a:off x="934950" y="2639750"/>
              <a:ext cx="37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Harry   never   thought    </a:t>
              </a:r>
              <a:r>
                <a:rPr i="1" lang="en">
                  <a:solidFill>
                    <a:srgbClr val="000000"/>
                  </a:solidFill>
                  <a:latin typeface="Calibri"/>
                  <a:ea typeface="Calibri"/>
                  <a:cs typeface="Calibri"/>
                  <a:sym typeface="Calibri"/>
                </a:rPr>
                <a:t>he     </a:t>
              </a:r>
              <a:r>
                <a:rPr b="1" i="1" lang="en" u="sng">
                  <a:solidFill>
                    <a:srgbClr val="FF0000"/>
                  </a:solidFill>
                  <a:latin typeface="Calibri"/>
                  <a:ea typeface="Calibri"/>
                  <a:cs typeface="Calibri"/>
                  <a:sym typeface="Calibri"/>
                </a:rPr>
                <a:t>???</a:t>
              </a:r>
              <a:r>
                <a:rPr i="1" lang="en">
                  <a:solidFill>
                    <a:srgbClr val="000000"/>
                  </a:solidFill>
                  <a:latin typeface="Calibri"/>
                  <a:ea typeface="Calibri"/>
                  <a:cs typeface="Calibri"/>
                  <a:sym typeface="Calibri"/>
                </a:rPr>
                <a:t>   </a:t>
              </a:r>
              <a:endParaRPr i="1">
                <a:solidFill>
                  <a:srgbClr val="000000"/>
                </a:solidFill>
                <a:latin typeface="Calibri"/>
                <a:ea typeface="Calibri"/>
                <a:cs typeface="Calibri"/>
                <a:sym typeface="Calibri"/>
              </a:endParaRPr>
            </a:p>
          </p:txBody>
        </p:sp>
        <p:sp>
          <p:nvSpPr>
            <p:cNvPr id="112" name="Google Shape;112;p21"/>
            <p:cNvSpPr txBox="1"/>
            <p:nvPr/>
          </p:nvSpPr>
          <p:spPr>
            <a:xfrm>
              <a:off x="934950" y="3044400"/>
              <a:ext cx="46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Harry   never   thought    </a:t>
              </a:r>
              <a:r>
                <a:rPr i="1" lang="en">
                  <a:solidFill>
                    <a:srgbClr val="000000"/>
                  </a:solidFill>
                  <a:latin typeface="Calibri"/>
                  <a:ea typeface="Calibri"/>
                  <a:cs typeface="Calibri"/>
                  <a:sym typeface="Calibri"/>
                </a:rPr>
                <a:t>he     would     </a:t>
              </a:r>
              <a:r>
                <a:rPr b="1" i="1" lang="en" u="sng">
                  <a:solidFill>
                    <a:srgbClr val="FF0000"/>
                  </a:solidFill>
                  <a:latin typeface="Calibri"/>
                  <a:ea typeface="Calibri"/>
                  <a:cs typeface="Calibri"/>
                  <a:sym typeface="Calibri"/>
                </a:rPr>
                <a:t>???</a:t>
              </a:r>
              <a:r>
                <a:rPr i="1" lang="en">
                  <a:solidFill>
                    <a:srgbClr val="000000"/>
                  </a:solidFill>
                  <a:latin typeface="Calibri"/>
                  <a:ea typeface="Calibri"/>
                  <a:cs typeface="Calibri"/>
                  <a:sym typeface="Calibri"/>
                </a:rPr>
                <a:t>   </a:t>
              </a:r>
              <a:endParaRPr i="1">
                <a:solidFill>
                  <a:srgbClr val="000000"/>
                </a:solidFill>
                <a:latin typeface="Calibri"/>
                <a:ea typeface="Calibri"/>
                <a:cs typeface="Calibri"/>
                <a:sym typeface="Calibri"/>
              </a:endParaRPr>
            </a:p>
          </p:txBody>
        </p:sp>
        <p:sp>
          <p:nvSpPr>
            <p:cNvPr id="113" name="Google Shape;113;p21"/>
            <p:cNvSpPr txBox="1"/>
            <p:nvPr/>
          </p:nvSpPr>
          <p:spPr>
            <a:xfrm>
              <a:off x="2246325" y="3543938"/>
              <a:ext cx="7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8"/>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Framework reveals differences in processing across language network areas</a:t>
            </a:r>
            <a:endParaRPr/>
          </a:p>
        </p:txBody>
      </p:sp>
      <p:sp>
        <p:nvSpPr>
          <p:cNvPr id="648" name="Google Shape;648;p48"/>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649" name="Google Shape;649;p48"/>
          <p:cNvGrpSpPr/>
          <p:nvPr/>
        </p:nvGrpSpPr>
        <p:grpSpPr>
          <a:xfrm>
            <a:off x="4699750" y="1934588"/>
            <a:ext cx="4125875" cy="2633912"/>
            <a:chOff x="4699750" y="1934588"/>
            <a:chExt cx="4125875" cy="2633912"/>
          </a:xfrm>
        </p:grpSpPr>
        <p:pic>
          <p:nvPicPr>
            <p:cNvPr id="650" name="Google Shape;650;p48"/>
            <p:cNvPicPr preferRelativeResize="0"/>
            <p:nvPr/>
          </p:nvPicPr>
          <p:blipFill rotWithShape="1">
            <a:blip r:embed="rId3">
              <a:alphaModFix/>
            </a:blip>
            <a:srcRect b="0" l="0" r="41403" t="9551"/>
            <a:stretch/>
          </p:blipFill>
          <p:spPr>
            <a:xfrm>
              <a:off x="4699750" y="2278975"/>
              <a:ext cx="4125875" cy="2289525"/>
            </a:xfrm>
            <a:prstGeom prst="rect">
              <a:avLst/>
            </a:prstGeom>
            <a:noFill/>
            <a:ln>
              <a:noFill/>
            </a:ln>
          </p:spPr>
        </p:pic>
        <p:sp>
          <p:nvSpPr>
            <p:cNvPr id="651" name="Google Shape;651;p48"/>
            <p:cNvSpPr txBox="1"/>
            <p:nvPr/>
          </p:nvSpPr>
          <p:spPr>
            <a:xfrm>
              <a:off x="4892325" y="1934588"/>
              <a:ext cx="39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Example of each type of effect in movie fMRI data</a:t>
              </a:r>
              <a:endParaRPr>
                <a:latin typeface="Calibri"/>
                <a:ea typeface="Calibri"/>
                <a:cs typeface="Calibri"/>
                <a:sym typeface="Calibri"/>
              </a:endParaRPr>
            </a:p>
          </p:txBody>
        </p:sp>
      </p:grpSp>
      <p:sp>
        <p:nvSpPr>
          <p:cNvPr id="652" name="Google Shape;652;p48"/>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4"/>
              </a:rPr>
              <a:t>Toneva, Mariya, Jennifer Williams, Anand Bollu, Christoph Dann, and Leila Wehbe. "Same cause; different effects in the brain." Causal Learning and Reasoning (2022).</a:t>
            </a:r>
            <a:endParaRPr/>
          </a:p>
        </p:txBody>
      </p:sp>
      <p:sp>
        <p:nvSpPr>
          <p:cNvPr id="653" name="Google Shape;653;p48"/>
          <p:cNvSpPr txBox="1"/>
          <p:nvPr/>
        </p:nvSpPr>
        <p:spPr>
          <a:xfrm>
            <a:off x="241500" y="1075375"/>
            <a:ext cx="48384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movie</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pretrained NLP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view &amp; listen</a:t>
            </a:r>
            <a:endParaRPr/>
          </a:p>
        </p:txBody>
      </p:sp>
      <p:grpSp>
        <p:nvGrpSpPr>
          <p:cNvPr id="654" name="Google Shape;654;p48"/>
          <p:cNvGrpSpPr/>
          <p:nvPr/>
        </p:nvGrpSpPr>
        <p:grpSpPr>
          <a:xfrm>
            <a:off x="544200" y="2443838"/>
            <a:ext cx="3869175" cy="1781651"/>
            <a:chOff x="544200" y="2443838"/>
            <a:chExt cx="3869175" cy="1781651"/>
          </a:xfrm>
        </p:grpSpPr>
        <p:pic>
          <p:nvPicPr>
            <p:cNvPr id="655" name="Google Shape;655;p48"/>
            <p:cNvPicPr preferRelativeResize="0"/>
            <p:nvPr/>
          </p:nvPicPr>
          <p:blipFill>
            <a:blip r:embed="rId5">
              <a:alphaModFix/>
            </a:blip>
            <a:stretch>
              <a:fillRect/>
            </a:stretch>
          </p:blipFill>
          <p:spPr>
            <a:xfrm>
              <a:off x="544200" y="2443838"/>
              <a:ext cx="2161725" cy="1781651"/>
            </a:xfrm>
            <a:prstGeom prst="rect">
              <a:avLst/>
            </a:prstGeom>
            <a:noFill/>
            <a:ln>
              <a:noFill/>
            </a:ln>
          </p:spPr>
        </p:pic>
        <p:sp>
          <p:nvSpPr>
            <p:cNvPr id="656" name="Google Shape;656;p48"/>
            <p:cNvSpPr txBox="1"/>
            <p:nvPr/>
          </p:nvSpPr>
          <p:spPr>
            <a:xfrm>
              <a:off x="2806875" y="2443850"/>
              <a:ext cx="160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Encoding model perf. significant in all language areas</a:t>
              </a:r>
              <a:endParaRPr>
                <a:latin typeface="Calibri"/>
                <a:ea typeface="Calibri"/>
                <a:cs typeface="Calibri"/>
                <a:sym typeface="Calibri"/>
              </a:endParaRPr>
            </a:p>
          </p:txBody>
        </p:sp>
      </p:grpSp>
      <p:sp>
        <p:nvSpPr>
          <p:cNvPr id="657" name="Google Shape;657;p48"/>
          <p:cNvSpPr txBox="1"/>
          <p:nvPr/>
        </p:nvSpPr>
        <p:spPr>
          <a:xfrm>
            <a:off x="5340975" y="908800"/>
            <a:ext cx="3036000" cy="831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Framework reveals differences in processing across language network areas</a:t>
            </a:r>
            <a:endParaRPr>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9"/>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in using DL for cognitive modeling</a:t>
            </a:r>
            <a:endParaRPr/>
          </a:p>
        </p:txBody>
      </p:sp>
      <p:sp>
        <p:nvSpPr>
          <p:cNvPr id="663" name="Google Shape;663;p49"/>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Not designed to specifically model brain processing</a:t>
            </a:r>
            <a:endParaRPr/>
          </a:p>
          <a:p>
            <a:pPr indent="-330200" lvl="1" marL="914400" rtl="0" algn="l">
              <a:spcBef>
                <a:spcPts val="1000"/>
              </a:spcBef>
              <a:spcAft>
                <a:spcPts val="0"/>
              </a:spcAft>
              <a:buSzPts val="1600"/>
              <a:buFont typeface="Calibri"/>
              <a:buChar char="•"/>
            </a:pPr>
            <a:r>
              <a:rPr lang="en" sz="1800"/>
              <a:t>Training DL models using brain recordings</a:t>
            </a:r>
            <a:endParaRPr sz="1800"/>
          </a:p>
          <a:p>
            <a:pPr indent="-330200" lvl="1" marL="914400" rtl="0" algn="l">
              <a:spcBef>
                <a:spcPts val="1000"/>
              </a:spcBef>
              <a:spcAft>
                <a:spcPts val="0"/>
              </a:spcAft>
              <a:buSzPts val="1600"/>
              <a:buFont typeface="Calibri"/>
              <a:buChar char="•"/>
            </a:pPr>
            <a:r>
              <a:rPr lang="en" sz="1800"/>
              <a:t>Task-based modeling</a:t>
            </a:r>
            <a:endParaRPr/>
          </a:p>
          <a:p>
            <a:pPr indent="-361950" lvl="0" marL="457200" rtl="0" algn="l">
              <a:spcBef>
                <a:spcPts val="1000"/>
              </a:spcBef>
              <a:spcAft>
                <a:spcPts val="0"/>
              </a:spcAft>
              <a:buSzPts val="2100"/>
              <a:buFont typeface="Calibri"/>
              <a:buChar char="•"/>
            </a:pPr>
            <a:r>
              <a:rPr lang="en"/>
              <a:t>Can be difficult to interpret due to multiple sources of information</a:t>
            </a:r>
            <a:endParaRPr/>
          </a:p>
          <a:p>
            <a:pPr indent="-330200" lvl="1" marL="914400" rtl="0" algn="l">
              <a:spcBef>
                <a:spcPts val="1000"/>
              </a:spcBef>
              <a:spcAft>
                <a:spcPts val="0"/>
              </a:spcAft>
              <a:buSzPts val="1600"/>
              <a:buFont typeface="Calibri"/>
              <a:buChar char="•"/>
            </a:pPr>
            <a:r>
              <a:rPr lang="en"/>
              <a:t>Disentangling contributions of different info sources to brain predictions</a:t>
            </a:r>
            <a:endParaRPr/>
          </a:p>
        </p:txBody>
      </p:sp>
      <p:sp>
        <p:nvSpPr>
          <p:cNvPr id="664" name="Google Shape;664;p49"/>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0"/>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670" name="Google Shape;670;p50"/>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Introduction to Brain encoding and decoding [30 min]</a:t>
            </a:r>
            <a:endParaRPr/>
          </a:p>
          <a:p>
            <a:pPr indent="-171450" lvl="0" marL="177800" rtl="0" algn="l">
              <a:lnSpc>
                <a:spcPct val="90000"/>
              </a:lnSpc>
              <a:spcBef>
                <a:spcPts val="800"/>
              </a:spcBef>
              <a:spcAft>
                <a:spcPts val="0"/>
              </a:spcAft>
              <a:buClr>
                <a:schemeClr val="dk1"/>
              </a:buClr>
              <a:buSzPts val="2100"/>
              <a:buChar char="•"/>
            </a:pPr>
            <a:r>
              <a:rPr lang="en"/>
              <a:t>Stimulus Representations [1 hour 30 min]</a:t>
            </a:r>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222250" lvl="0" marL="177800" rtl="0" algn="l">
              <a:spcBef>
                <a:spcPts val="800"/>
              </a:spcBef>
              <a:spcAft>
                <a:spcPts val="0"/>
              </a:spcAft>
              <a:buSzPts val="2100"/>
              <a:buChar char="•"/>
            </a:pPr>
            <a:r>
              <a:rPr lang="en"/>
              <a:t>Deep Learning for Brain Decoding [1 hour 30 min]</a:t>
            </a:r>
            <a:endParaRPr/>
          </a:p>
          <a:p>
            <a:pPr indent="-171450" lvl="0" marL="177800" rtl="0" algn="l">
              <a:lnSpc>
                <a:spcPct val="90000"/>
              </a:lnSpc>
              <a:spcBef>
                <a:spcPts val="800"/>
              </a:spcBef>
              <a:spcAft>
                <a:spcPts val="0"/>
              </a:spcAft>
              <a:buClr>
                <a:schemeClr val="dk1"/>
              </a:buClr>
              <a:buSzPts val="2100"/>
              <a:buChar char="•"/>
            </a:pPr>
            <a:r>
              <a:rPr lang="en"/>
              <a:t>Lunch break [1 hour 15 min]</a:t>
            </a:r>
            <a:endParaRPr/>
          </a:p>
          <a:p>
            <a:pPr indent="-222250" lvl="0" marL="177800" rtl="0" algn="l">
              <a:spcBef>
                <a:spcPts val="800"/>
              </a:spcBef>
              <a:spcAft>
                <a:spcPts val="0"/>
              </a:spcAft>
              <a:buSzPts val="2100"/>
              <a:buChar char="•"/>
            </a:pPr>
            <a:r>
              <a:rPr lang="en">
                <a:solidFill>
                  <a:srgbClr val="191919"/>
                </a:solidFill>
              </a:rPr>
              <a:t>Deep Learning for Brain Encoding [1 hour 30 min]</a:t>
            </a:r>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171450" lvl="0" marL="177800" rtl="0" algn="l">
              <a:lnSpc>
                <a:spcPct val="90000"/>
              </a:lnSpc>
              <a:spcBef>
                <a:spcPts val="800"/>
              </a:spcBef>
              <a:spcAft>
                <a:spcPts val="0"/>
              </a:spcAft>
              <a:buClr>
                <a:srgbClr val="FF0000"/>
              </a:buClr>
              <a:buSzPts val="2100"/>
              <a:buChar char="•"/>
            </a:pPr>
            <a:r>
              <a:rPr b="1" lang="en">
                <a:solidFill>
                  <a:srgbClr val="FF0000"/>
                </a:solidFill>
              </a:rPr>
              <a:t>Advanced Methods [1 hour 15 min]</a:t>
            </a:r>
            <a:endParaRPr b="1">
              <a:solidFill>
                <a:srgbClr val="FF0000"/>
              </a:solidFill>
            </a:endParaRPr>
          </a:p>
          <a:p>
            <a:pPr indent="-171450" lvl="0" marL="177800" rtl="0" algn="l">
              <a:lnSpc>
                <a:spcPct val="90000"/>
              </a:lnSpc>
              <a:spcBef>
                <a:spcPts val="800"/>
              </a:spcBef>
              <a:spcAft>
                <a:spcPts val="0"/>
              </a:spcAft>
              <a:buClr>
                <a:schemeClr val="dk1"/>
              </a:buClr>
              <a:buSzPts val="2100"/>
              <a:buChar char="•"/>
            </a:pPr>
            <a:r>
              <a:rPr lang="en"/>
              <a:t>Summary and Future Trends [15 min]</a:t>
            </a:r>
            <a:endParaRPr/>
          </a:p>
          <a:p>
            <a:pPr indent="-38100" lvl="0" marL="177800" rtl="0" algn="l">
              <a:lnSpc>
                <a:spcPct val="90000"/>
              </a:lnSpc>
              <a:spcBef>
                <a:spcPts val="800"/>
              </a:spcBef>
              <a:spcAft>
                <a:spcPts val="0"/>
              </a:spcAft>
              <a:buClr>
                <a:schemeClr val="dk1"/>
              </a:buClr>
              <a:buSzPts val="2100"/>
              <a:buNone/>
            </a:pPr>
            <a:r>
              <a:t/>
            </a:r>
            <a:endParaRPr/>
          </a:p>
        </p:txBody>
      </p:sp>
      <p:sp>
        <p:nvSpPr>
          <p:cNvPr id="671" name="Google Shape;671;p50"/>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in using DL for cognitive modeling</a:t>
            </a:r>
            <a:endParaRPr/>
          </a:p>
        </p:txBody>
      </p:sp>
      <p:sp>
        <p:nvSpPr>
          <p:cNvPr id="119" name="Google Shape;119;p22"/>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Not designed to specifically model brain processing</a:t>
            </a:r>
            <a:endParaRPr/>
          </a:p>
          <a:p>
            <a:pPr indent="-330200" lvl="1" marL="914400" rtl="0" algn="l">
              <a:spcBef>
                <a:spcPts val="1000"/>
              </a:spcBef>
              <a:spcAft>
                <a:spcPts val="0"/>
              </a:spcAft>
              <a:buSzPts val="1600"/>
              <a:buFont typeface="Calibri"/>
              <a:buChar char="•"/>
            </a:pPr>
            <a:r>
              <a:rPr lang="en"/>
              <a:t>Training DL models using brain recordings</a:t>
            </a:r>
            <a:endParaRPr/>
          </a:p>
          <a:p>
            <a:pPr indent="-330200" lvl="1" marL="914400" rtl="0" algn="l">
              <a:spcBef>
                <a:spcPts val="1000"/>
              </a:spcBef>
              <a:spcAft>
                <a:spcPts val="0"/>
              </a:spcAft>
              <a:buSzPts val="1600"/>
              <a:buFont typeface="Calibri"/>
              <a:buChar char="•"/>
            </a:pPr>
            <a:r>
              <a:rPr lang="en"/>
              <a:t>Task-based modeling</a:t>
            </a:r>
            <a:endParaRPr/>
          </a:p>
          <a:p>
            <a:pPr indent="0" lvl="0" marL="0" rtl="0" algn="l">
              <a:spcBef>
                <a:spcPts val="100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a:p>
        </p:txBody>
      </p:sp>
      <p:sp>
        <p:nvSpPr>
          <p:cNvPr id="120" name="Google Shape;120;p22"/>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in using DL for cognitive science</a:t>
            </a:r>
            <a:endParaRPr/>
          </a:p>
        </p:txBody>
      </p:sp>
      <p:sp>
        <p:nvSpPr>
          <p:cNvPr id="126" name="Google Shape;126;p23"/>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Not designed to specifically model brain processing</a:t>
            </a:r>
            <a:endParaRPr/>
          </a:p>
          <a:p>
            <a:pPr indent="-330200" lvl="1" marL="914400" rtl="0" algn="l">
              <a:spcBef>
                <a:spcPts val="1000"/>
              </a:spcBef>
              <a:spcAft>
                <a:spcPts val="0"/>
              </a:spcAft>
              <a:buSzPts val="1600"/>
              <a:buFont typeface="Calibri"/>
              <a:buChar char="•"/>
            </a:pPr>
            <a:r>
              <a:rPr lang="en" sz="1800"/>
              <a:t>Training DL models using brain recordings</a:t>
            </a:r>
            <a:endParaRPr sz="1800"/>
          </a:p>
          <a:p>
            <a:pPr indent="-330200" lvl="1" marL="914400" rtl="0" algn="l">
              <a:spcBef>
                <a:spcPts val="1000"/>
              </a:spcBef>
              <a:spcAft>
                <a:spcPts val="0"/>
              </a:spcAft>
              <a:buSzPts val="1600"/>
              <a:buFont typeface="Calibri"/>
              <a:buChar char="•"/>
            </a:pPr>
            <a:r>
              <a:rPr lang="en" sz="1800"/>
              <a:t>Task-based modeling</a:t>
            </a:r>
            <a:endParaRPr/>
          </a:p>
          <a:p>
            <a:pPr indent="-361950" lvl="0" marL="457200" rtl="0" algn="l">
              <a:spcBef>
                <a:spcPts val="1000"/>
              </a:spcBef>
              <a:spcAft>
                <a:spcPts val="0"/>
              </a:spcAft>
              <a:buSzPts val="2100"/>
              <a:buFont typeface="Calibri"/>
              <a:buChar char="•"/>
            </a:pPr>
            <a:r>
              <a:rPr lang="en"/>
              <a:t>Can be difficult to interpret due to multiple sources of information</a:t>
            </a:r>
            <a:endParaRPr/>
          </a:p>
        </p:txBody>
      </p:sp>
      <p:sp>
        <p:nvSpPr>
          <p:cNvPr id="127" name="Google Shape;127;p23"/>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128" name="Google Shape;128;p23"/>
          <p:cNvGrpSpPr/>
          <p:nvPr/>
        </p:nvGrpSpPr>
        <p:grpSpPr>
          <a:xfrm>
            <a:off x="854625" y="2461500"/>
            <a:ext cx="6953639" cy="2310700"/>
            <a:chOff x="854625" y="2461500"/>
            <a:chExt cx="6953639" cy="2310700"/>
          </a:xfrm>
        </p:grpSpPr>
        <p:sp>
          <p:nvSpPr>
            <p:cNvPr id="129" name="Google Shape;129;p23"/>
            <p:cNvSpPr/>
            <p:nvPr/>
          </p:nvSpPr>
          <p:spPr>
            <a:xfrm>
              <a:off x="997599" y="2844356"/>
              <a:ext cx="264900" cy="123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3"/>
            <p:cNvGrpSpPr/>
            <p:nvPr/>
          </p:nvGrpSpPr>
          <p:grpSpPr>
            <a:xfrm>
              <a:off x="854625" y="2844350"/>
              <a:ext cx="2833898" cy="1686601"/>
              <a:chOff x="3450779" y="3052868"/>
              <a:chExt cx="2436713" cy="1450216"/>
            </a:xfrm>
          </p:grpSpPr>
          <p:pic>
            <p:nvPicPr>
              <p:cNvPr id="131" name="Google Shape;131;p23"/>
              <p:cNvPicPr preferRelativeResize="0"/>
              <p:nvPr/>
            </p:nvPicPr>
            <p:blipFill rotWithShape="1">
              <a:blip r:embed="rId3">
                <a:alphaModFix/>
              </a:blip>
              <a:srcRect b="26650" l="475" r="64847" t="9788"/>
              <a:stretch/>
            </p:blipFill>
            <p:spPr>
              <a:xfrm>
                <a:off x="3450779" y="3052868"/>
                <a:ext cx="2436713" cy="1450216"/>
              </a:xfrm>
              <a:prstGeom prst="rect">
                <a:avLst/>
              </a:prstGeom>
              <a:noFill/>
              <a:ln>
                <a:noFill/>
              </a:ln>
            </p:spPr>
          </p:pic>
          <p:pic>
            <p:nvPicPr>
              <p:cNvPr id="132" name="Google Shape;132;p23"/>
              <p:cNvPicPr preferRelativeResize="0"/>
              <p:nvPr/>
            </p:nvPicPr>
            <p:blipFill rotWithShape="1">
              <a:blip r:embed="rId3">
                <a:alphaModFix/>
              </a:blip>
              <a:srcRect b="75220" l="3679" r="87556" t="15273"/>
              <a:stretch/>
            </p:blipFill>
            <p:spPr>
              <a:xfrm>
                <a:off x="4468118" y="3580613"/>
                <a:ext cx="615876" cy="216901"/>
              </a:xfrm>
              <a:prstGeom prst="rect">
                <a:avLst/>
              </a:prstGeom>
              <a:noFill/>
              <a:ln>
                <a:noFill/>
              </a:ln>
            </p:spPr>
          </p:pic>
          <p:pic>
            <p:nvPicPr>
              <p:cNvPr id="133" name="Google Shape;133;p23"/>
              <p:cNvPicPr preferRelativeResize="0"/>
              <p:nvPr/>
            </p:nvPicPr>
            <p:blipFill rotWithShape="1">
              <a:blip r:embed="rId3">
                <a:alphaModFix/>
              </a:blip>
              <a:srcRect b="75643" l="3679" r="87556" t="15272"/>
              <a:stretch/>
            </p:blipFill>
            <p:spPr>
              <a:xfrm>
                <a:off x="5263446" y="3987063"/>
                <a:ext cx="615876" cy="207249"/>
              </a:xfrm>
              <a:prstGeom prst="rect">
                <a:avLst/>
              </a:prstGeom>
              <a:noFill/>
              <a:ln>
                <a:noFill/>
              </a:ln>
            </p:spPr>
          </p:pic>
          <p:pic>
            <p:nvPicPr>
              <p:cNvPr id="134" name="Google Shape;134;p23"/>
              <p:cNvPicPr preferRelativeResize="0"/>
              <p:nvPr/>
            </p:nvPicPr>
            <p:blipFill rotWithShape="1">
              <a:blip r:embed="rId3">
                <a:alphaModFix/>
              </a:blip>
              <a:srcRect b="75643" l="3679" r="87556" t="15272"/>
              <a:stretch/>
            </p:blipFill>
            <p:spPr>
              <a:xfrm>
                <a:off x="4468114" y="3987063"/>
                <a:ext cx="615876" cy="207249"/>
              </a:xfrm>
              <a:prstGeom prst="rect">
                <a:avLst/>
              </a:prstGeom>
              <a:noFill/>
              <a:ln>
                <a:noFill/>
              </a:ln>
            </p:spPr>
          </p:pic>
          <p:sp>
            <p:nvSpPr>
              <p:cNvPr id="135" name="Google Shape;135;p23"/>
              <p:cNvSpPr/>
              <p:nvPr/>
            </p:nvSpPr>
            <p:spPr>
              <a:xfrm>
                <a:off x="3502225" y="3052875"/>
                <a:ext cx="176100" cy="120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 name="Google Shape;136;p23"/>
            <p:cNvPicPr preferRelativeResize="0"/>
            <p:nvPr/>
          </p:nvPicPr>
          <p:blipFill rotWithShape="1">
            <a:blip r:embed="rId3">
              <a:alphaModFix/>
            </a:blip>
            <a:srcRect b="15499" l="50577" r="41018" t="75033"/>
            <a:stretch/>
          </p:blipFill>
          <p:spPr>
            <a:xfrm>
              <a:off x="2959119" y="3431206"/>
              <a:ext cx="741127" cy="290000"/>
            </a:xfrm>
            <a:prstGeom prst="rect">
              <a:avLst/>
            </a:prstGeom>
            <a:noFill/>
            <a:ln>
              <a:noFill/>
            </a:ln>
          </p:spPr>
        </p:pic>
        <p:pic>
          <p:nvPicPr>
            <p:cNvPr id="137" name="Google Shape;137;p23"/>
            <p:cNvPicPr preferRelativeResize="0"/>
            <p:nvPr/>
          </p:nvPicPr>
          <p:blipFill rotWithShape="1">
            <a:blip r:embed="rId4">
              <a:alphaModFix/>
            </a:blip>
            <a:srcRect b="33981" l="89188" r="3064" t="42215"/>
            <a:stretch/>
          </p:blipFill>
          <p:spPr>
            <a:xfrm>
              <a:off x="7033678" y="3171754"/>
              <a:ext cx="774586" cy="744552"/>
            </a:xfrm>
            <a:prstGeom prst="rect">
              <a:avLst/>
            </a:prstGeom>
            <a:noFill/>
            <a:ln>
              <a:noFill/>
            </a:ln>
          </p:spPr>
        </p:pic>
        <p:grpSp>
          <p:nvGrpSpPr>
            <p:cNvPr id="138" name="Google Shape;138;p23"/>
            <p:cNvGrpSpPr/>
            <p:nvPr/>
          </p:nvGrpSpPr>
          <p:grpSpPr>
            <a:xfrm>
              <a:off x="3700246" y="2461500"/>
              <a:ext cx="2833904" cy="2310700"/>
              <a:chOff x="3700246" y="2156700"/>
              <a:chExt cx="2833904" cy="2310700"/>
            </a:xfrm>
          </p:grpSpPr>
          <p:grpSp>
            <p:nvGrpSpPr>
              <p:cNvPr id="139" name="Google Shape;139;p23"/>
              <p:cNvGrpSpPr/>
              <p:nvPr/>
            </p:nvGrpSpPr>
            <p:grpSpPr>
              <a:xfrm>
                <a:off x="4443950" y="2156700"/>
                <a:ext cx="2090200" cy="2310700"/>
                <a:chOff x="4454775" y="2201875"/>
                <a:chExt cx="2090200" cy="2310700"/>
              </a:xfrm>
            </p:grpSpPr>
            <p:sp>
              <p:nvSpPr>
                <p:cNvPr id="140" name="Google Shape;140;p23"/>
                <p:cNvSpPr/>
                <p:nvPr/>
              </p:nvSpPr>
              <p:spPr>
                <a:xfrm>
                  <a:off x="4454775" y="2201875"/>
                  <a:ext cx="1899000" cy="2310600"/>
                </a:xfrm>
                <a:prstGeom prst="roundRect">
                  <a:avLst>
                    <a:gd fmla="val 711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txBox="1"/>
                <p:nvPr/>
              </p:nvSpPr>
              <p:spPr>
                <a:xfrm>
                  <a:off x="4806225" y="2240750"/>
                  <a:ext cx="17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part-of-speech</a:t>
                  </a:r>
                  <a:endParaRPr>
                    <a:latin typeface="Calibri"/>
                    <a:ea typeface="Calibri"/>
                    <a:cs typeface="Calibri"/>
                    <a:sym typeface="Calibri"/>
                  </a:endParaRPr>
                </a:p>
              </p:txBody>
            </p:sp>
            <p:sp>
              <p:nvSpPr>
                <p:cNvPr id="142" name="Google Shape;142;p23"/>
                <p:cNvSpPr txBox="1"/>
                <p:nvPr/>
              </p:nvSpPr>
              <p:spPr>
                <a:xfrm>
                  <a:off x="4831975" y="2795000"/>
                  <a:ext cx="16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semantic role</a:t>
                  </a:r>
                  <a:endParaRPr>
                    <a:latin typeface="Calibri"/>
                    <a:ea typeface="Calibri"/>
                    <a:cs typeface="Calibri"/>
                    <a:sym typeface="Calibri"/>
                  </a:endParaRPr>
                </a:p>
              </p:txBody>
            </p:sp>
            <p:sp>
              <p:nvSpPr>
                <p:cNvPr id="143" name="Google Shape;143;p23"/>
                <p:cNvSpPr txBox="1"/>
                <p:nvPr/>
              </p:nvSpPr>
              <p:spPr>
                <a:xfrm>
                  <a:off x="4603375" y="3365300"/>
                  <a:ext cx="194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dependence on other words</a:t>
                  </a:r>
                  <a:endParaRPr>
                    <a:latin typeface="Calibri"/>
                    <a:ea typeface="Calibri"/>
                    <a:cs typeface="Calibri"/>
                    <a:sym typeface="Calibri"/>
                  </a:endParaRPr>
                </a:p>
              </p:txBody>
            </p:sp>
            <p:sp>
              <p:nvSpPr>
                <p:cNvPr id="144" name="Google Shape;144;p23"/>
                <p:cNvSpPr txBox="1"/>
                <p:nvPr/>
              </p:nvSpPr>
              <p:spPr>
                <a:xfrm>
                  <a:off x="5224150" y="4112375"/>
                  <a:ext cx="3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p:txBody>
            </p:sp>
            <p:sp>
              <p:nvSpPr>
                <p:cNvPr id="145" name="Google Shape;145;p23"/>
                <p:cNvSpPr txBox="1"/>
                <p:nvPr/>
              </p:nvSpPr>
              <p:spPr>
                <a:xfrm>
                  <a:off x="5224150" y="2530675"/>
                  <a:ext cx="5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sp>
              <p:nvSpPr>
                <p:cNvPr id="146" name="Google Shape;146;p23"/>
                <p:cNvSpPr txBox="1"/>
                <p:nvPr/>
              </p:nvSpPr>
              <p:spPr>
                <a:xfrm>
                  <a:off x="5224150" y="3050200"/>
                  <a:ext cx="5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sp>
              <p:nvSpPr>
                <p:cNvPr id="147" name="Google Shape;147;p23"/>
                <p:cNvSpPr txBox="1"/>
                <p:nvPr/>
              </p:nvSpPr>
              <p:spPr>
                <a:xfrm>
                  <a:off x="5224150" y="3831825"/>
                  <a:ext cx="5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grpSp>
          <p:cxnSp>
            <p:nvCxnSpPr>
              <p:cNvPr id="148" name="Google Shape;148;p23"/>
              <p:cNvCxnSpPr/>
              <p:nvPr/>
            </p:nvCxnSpPr>
            <p:spPr>
              <a:xfrm flipH="1" rot="10800000">
                <a:off x="3700246" y="2257406"/>
                <a:ext cx="746400" cy="10140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3"/>
              <p:cNvCxnSpPr/>
              <p:nvPr/>
            </p:nvCxnSpPr>
            <p:spPr>
              <a:xfrm>
                <a:off x="3700246" y="3271406"/>
                <a:ext cx="759900" cy="1125600"/>
              </a:xfrm>
              <a:prstGeom prst="straightConnector1">
                <a:avLst/>
              </a:prstGeom>
              <a:noFill/>
              <a:ln cap="flat" cmpd="sng" w="9525">
                <a:solidFill>
                  <a:schemeClr val="dk2"/>
                </a:solidFill>
                <a:prstDash val="solid"/>
                <a:round/>
                <a:headEnd len="med" w="med" type="none"/>
                <a:tailEnd len="med" w="med" type="none"/>
              </a:ln>
            </p:spPr>
          </p:cxnSp>
        </p:grpSp>
        <p:cxnSp>
          <p:nvCxnSpPr>
            <p:cNvPr id="150" name="Google Shape;150;p23"/>
            <p:cNvCxnSpPr/>
            <p:nvPr/>
          </p:nvCxnSpPr>
          <p:spPr>
            <a:xfrm>
              <a:off x="6449325" y="3576200"/>
              <a:ext cx="450600" cy="0"/>
            </a:xfrm>
            <a:prstGeom prst="straightConnector1">
              <a:avLst/>
            </a:prstGeom>
            <a:noFill/>
            <a:ln cap="flat" cmpd="sng" w="28575">
              <a:solidFill>
                <a:schemeClr val="dk2"/>
              </a:solidFill>
              <a:prstDash val="solid"/>
              <a:round/>
              <a:headEnd len="med" w="med" type="none"/>
              <a:tailEnd len="med" w="med" type="triangle"/>
            </a:ln>
          </p:spPr>
        </p:cxnSp>
        <p:sp>
          <p:nvSpPr>
            <p:cNvPr id="151" name="Google Shape;151;p23"/>
            <p:cNvSpPr txBox="1"/>
            <p:nvPr/>
          </p:nvSpPr>
          <p:spPr>
            <a:xfrm>
              <a:off x="6449325" y="3076025"/>
              <a:ext cx="296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FF0000"/>
                  </a:solidFill>
                  <a:latin typeface="Calibri"/>
                  <a:ea typeface="Calibri"/>
                  <a:cs typeface="Calibri"/>
                  <a:sym typeface="Calibri"/>
                </a:rPr>
                <a:t>?</a:t>
              </a:r>
              <a:endParaRPr b="1" sz="2300">
                <a:solidFill>
                  <a:srgbClr val="FF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in using DL for cognitive science</a:t>
            </a:r>
            <a:endParaRPr/>
          </a:p>
        </p:txBody>
      </p:sp>
      <p:sp>
        <p:nvSpPr>
          <p:cNvPr id="157" name="Google Shape;157;p24"/>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Not designed to specifically model brain processing</a:t>
            </a:r>
            <a:endParaRPr/>
          </a:p>
          <a:p>
            <a:pPr indent="-330200" lvl="1" marL="914400" rtl="0" algn="l">
              <a:spcBef>
                <a:spcPts val="1000"/>
              </a:spcBef>
              <a:spcAft>
                <a:spcPts val="0"/>
              </a:spcAft>
              <a:buSzPts val="1600"/>
              <a:buFont typeface="Calibri"/>
              <a:buChar char="•"/>
            </a:pPr>
            <a:r>
              <a:rPr lang="en" sz="1800"/>
              <a:t>Training DL models using brain recordings</a:t>
            </a:r>
            <a:endParaRPr sz="1800"/>
          </a:p>
          <a:p>
            <a:pPr indent="-330200" lvl="1" marL="914400" rtl="0" algn="l">
              <a:spcBef>
                <a:spcPts val="1000"/>
              </a:spcBef>
              <a:spcAft>
                <a:spcPts val="0"/>
              </a:spcAft>
              <a:buSzPts val="1600"/>
              <a:buFont typeface="Calibri"/>
              <a:buChar char="•"/>
            </a:pPr>
            <a:r>
              <a:rPr lang="en" sz="1800"/>
              <a:t>Task-based modeling</a:t>
            </a:r>
            <a:endParaRPr/>
          </a:p>
          <a:p>
            <a:pPr indent="-361950" lvl="0" marL="457200" rtl="0" algn="l">
              <a:spcBef>
                <a:spcPts val="1000"/>
              </a:spcBef>
              <a:spcAft>
                <a:spcPts val="0"/>
              </a:spcAft>
              <a:buSzPts val="2100"/>
              <a:buFont typeface="Calibri"/>
              <a:buChar char="•"/>
            </a:pPr>
            <a:r>
              <a:rPr lang="en"/>
              <a:t>Can be difficult to interpret due to multiple sources of information</a:t>
            </a:r>
            <a:endParaRPr/>
          </a:p>
          <a:p>
            <a:pPr indent="-330200" lvl="1" marL="914400" rtl="0" algn="l">
              <a:spcBef>
                <a:spcPts val="1000"/>
              </a:spcBef>
              <a:spcAft>
                <a:spcPts val="0"/>
              </a:spcAft>
              <a:buSzPts val="1600"/>
              <a:buFont typeface="Calibri"/>
              <a:buChar char="•"/>
            </a:pPr>
            <a:r>
              <a:rPr lang="en"/>
              <a:t>Disentangling contributions of different info sources to brain predictions</a:t>
            </a:r>
            <a:endParaRPr/>
          </a:p>
        </p:txBody>
      </p:sp>
      <p:sp>
        <p:nvSpPr>
          <p:cNvPr id="158" name="Google Shape;158;p24"/>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in using DL for cognitive science</a:t>
            </a:r>
            <a:endParaRPr/>
          </a:p>
        </p:txBody>
      </p:sp>
      <p:sp>
        <p:nvSpPr>
          <p:cNvPr id="164" name="Google Shape;164;p25"/>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Not designed to specifically model brain processing</a:t>
            </a:r>
            <a:endParaRPr/>
          </a:p>
          <a:p>
            <a:pPr indent="-330200" lvl="1" marL="914400" rtl="0" algn="l">
              <a:spcBef>
                <a:spcPts val="1000"/>
              </a:spcBef>
              <a:spcAft>
                <a:spcPts val="0"/>
              </a:spcAft>
              <a:buSzPts val="1600"/>
              <a:buFont typeface="Calibri"/>
              <a:buChar char="•"/>
            </a:pPr>
            <a:r>
              <a:rPr b="1" lang="en" sz="1800"/>
              <a:t>Training DL models using brain recordings</a:t>
            </a:r>
            <a:endParaRPr b="1" sz="1800"/>
          </a:p>
          <a:p>
            <a:pPr indent="-330200" lvl="1" marL="914400" rtl="0" algn="l">
              <a:spcBef>
                <a:spcPts val="1000"/>
              </a:spcBef>
              <a:spcAft>
                <a:spcPts val="0"/>
              </a:spcAft>
              <a:buSzPts val="1600"/>
              <a:buFont typeface="Calibri"/>
              <a:buChar char="•"/>
            </a:pPr>
            <a:r>
              <a:rPr lang="en" sz="1800"/>
              <a:t>Task-based modeling</a:t>
            </a:r>
            <a:endParaRPr/>
          </a:p>
          <a:p>
            <a:pPr indent="-361950" lvl="0" marL="457200" rtl="0" algn="l">
              <a:spcBef>
                <a:spcPts val="1000"/>
              </a:spcBef>
              <a:spcAft>
                <a:spcPts val="0"/>
              </a:spcAft>
              <a:buSzPts val="2100"/>
              <a:buFont typeface="Calibri"/>
              <a:buChar char="•"/>
            </a:pPr>
            <a:r>
              <a:rPr lang="en"/>
              <a:t>Can be difficult to interpret due to multiple sources of information</a:t>
            </a:r>
            <a:endParaRPr/>
          </a:p>
          <a:p>
            <a:pPr indent="-330200" lvl="1" marL="914400" rtl="0" algn="l">
              <a:spcBef>
                <a:spcPts val="1000"/>
              </a:spcBef>
              <a:spcAft>
                <a:spcPts val="0"/>
              </a:spcAft>
              <a:buSzPts val="1600"/>
              <a:buFont typeface="Calibri"/>
              <a:buChar char="•"/>
            </a:pPr>
            <a:r>
              <a:rPr lang="en"/>
              <a:t>Disentangling contributions of different info sources to brain predictions</a:t>
            </a:r>
            <a:endParaRPr/>
          </a:p>
        </p:txBody>
      </p:sp>
      <p:sp>
        <p:nvSpPr>
          <p:cNvPr id="165" name="Google Shape;165;p25"/>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Training DL models using brain recordings</a:t>
            </a:r>
            <a:endParaRPr/>
          </a:p>
        </p:txBody>
      </p:sp>
      <p:sp>
        <p:nvSpPr>
          <p:cNvPr id="171" name="Google Shape;171;p26"/>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72" name="Google Shape;172;p26"/>
          <p:cNvPicPr preferRelativeResize="0"/>
          <p:nvPr/>
        </p:nvPicPr>
        <p:blipFill>
          <a:blip r:embed="rId3">
            <a:alphaModFix/>
          </a:blip>
          <a:stretch>
            <a:fillRect/>
          </a:stretch>
        </p:blipFill>
        <p:spPr>
          <a:xfrm>
            <a:off x="5241875" y="1042713"/>
            <a:ext cx="3713049" cy="1573300"/>
          </a:xfrm>
          <a:prstGeom prst="rect">
            <a:avLst/>
          </a:prstGeom>
          <a:noFill/>
          <a:ln>
            <a:noFill/>
          </a:ln>
        </p:spPr>
      </p:pic>
      <p:sp>
        <p:nvSpPr>
          <p:cNvPr id="173" name="Google Shape;173;p26"/>
          <p:cNvSpPr txBox="1"/>
          <p:nvPr/>
        </p:nvSpPr>
        <p:spPr>
          <a:xfrm>
            <a:off x="6200150" y="2944450"/>
            <a:ext cx="24162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Brain-optimized NLP model predicts unseen fMRI recordings better, especially in canonical language regions</a:t>
            </a:r>
            <a:endParaRPr>
              <a:solidFill>
                <a:schemeClr val="dk1"/>
              </a:solidFill>
              <a:latin typeface="Calibri"/>
              <a:ea typeface="Calibri"/>
              <a:cs typeface="Calibri"/>
              <a:sym typeface="Calibri"/>
            </a:endParaRPr>
          </a:p>
        </p:txBody>
      </p:sp>
      <p:grpSp>
        <p:nvGrpSpPr>
          <p:cNvPr id="174" name="Google Shape;174;p26"/>
          <p:cNvGrpSpPr/>
          <p:nvPr/>
        </p:nvGrpSpPr>
        <p:grpSpPr>
          <a:xfrm>
            <a:off x="108129" y="2315613"/>
            <a:ext cx="5885271" cy="2120591"/>
            <a:chOff x="108129" y="2315613"/>
            <a:chExt cx="5885271" cy="2120591"/>
          </a:xfrm>
        </p:grpSpPr>
        <p:cxnSp>
          <p:nvCxnSpPr>
            <p:cNvPr id="175" name="Google Shape;175;p26"/>
            <p:cNvCxnSpPr/>
            <p:nvPr/>
          </p:nvCxnSpPr>
          <p:spPr>
            <a:xfrm>
              <a:off x="995064" y="3552741"/>
              <a:ext cx="712500" cy="511500"/>
            </a:xfrm>
            <a:prstGeom prst="straightConnector1">
              <a:avLst/>
            </a:prstGeom>
            <a:noFill/>
            <a:ln cap="flat" cmpd="sng" w="38100">
              <a:solidFill>
                <a:srgbClr val="999999"/>
              </a:solidFill>
              <a:prstDash val="solid"/>
              <a:round/>
              <a:headEnd len="med" w="med" type="none"/>
              <a:tailEnd len="med" w="med" type="triangle"/>
            </a:ln>
          </p:spPr>
        </p:cxnSp>
        <p:grpSp>
          <p:nvGrpSpPr>
            <p:cNvPr id="176" name="Google Shape;176;p26"/>
            <p:cNvGrpSpPr/>
            <p:nvPr/>
          </p:nvGrpSpPr>
          <p:grpSpPr>
            <a:xfrm>
              <a:off x="2393896" y="3635341"/>
              <a:ext cx="1234305" cy="744551"/>
              <a:chOff x="2854174" y="3423503"/>
              <a:chExt cx="1063140" cy="641301"/>
            </a:xfrm>
          </p:grpSpPr>
          <p:cxnSp>
            <p:nvCxnSpPr>
              <p:cNvPr id="177" name="Google Shape;177;p26"/>
              <p:cNvCxnSpPr/>
              <p:nvPr/>
            </p:nvCxnSpPr>
            <p:spPr>
              <a:xfrm flipH="1" rot="10800000">
                <a:off x="2854174" y="3765439"/>
                <a:ext cx="366300" cy="600"/>
              </a:xfrm>
              <a:prstGeom prst="straightConnector1">
                <a:avLst/>
              </a:prstGeom>
              <a:noFill/>
              <a:ln cap="flat" cmpd="sng" w="38100">
                <a:solidFill>
                  <a:srgbClr val="999999"/>
                </a:solidFill>
                <a:prstDash val="solid"/>
                <a:round/>
                <a:headEnd len="med" w="med" type="none"/>
                <a:tailEnd len="med" w="med" type="triangle"/>
              </a:ln>
            </p:spPr>
          </p:cxnSp>
          <p:pic>
            <p:nvPicPr>
              <p:cNvPr id="178" name="Google Shape;178;p26"/>
              <p:cNvPicPr preferRelativeResize="0"/>
              <p:nvPr/>
            </p:nvPicPr>
            <p:blipFill rotWithShape="1">
              <a:blip r:embed="rId4">
                <a:alphaModFix/>
              </a:blip>
              <a:srcRect b="33981" l="89188" r="3064" t="42215"/>
              <a:stretch/>
            </p:blipFill>
            <p:spPr>
              <a:xfrm>
                <a:off x="3250143" y="3423503"/>
                <a:ext cx="667171" cy="641301"/>
              </a:xfrm>
              <a:prstGeom prst="rect">
                <a:avLst/>
              </a:prstGeom>
              <a:noFill/>
              <a:ln>
                <a:noFill/>
              </a:ln>
            </p:spPr>
          </p:pic>
        </p:grpSp>
        <p:cxnSp>
          <p:nvCxnSpPr>
            <p:cNvPr id="179" name="Google Shape;179;p26"/>
            <p:cNvCxnSpPr/>
            <p:nvPr/>
          </p:nvCxnSpPr>
          <p:spPr>
            <a:xfrm flipH="1" rot="10800000">
              <a:off x="2395755" y="2957778"/>
              <a:ext cx="425400" cy="600"/>
            </a:xfrm>
            <a:prstGeom prst="straightConnector1">
              <a:avLst/>
            </a:prstGeom>
            <a:noFill/>
            <a:ln cap="flat" cmpd="sng" w="38100">
              <a:solidFill>
                <a:srgbClr val="999999"/>
              </a:solidFill>
              <a:prstDash val="solid"/>
              <a:round/>
              <a:headEnd len="med" w="med" type="none"/>
              <a:tailEnd len="med" w="med" type="triangle"/>
            </a:ln>
          </p:spPr>
        </p:cxnSp>
        <p:sp>
          <p:nvSpPr>
            <p:cNvPr id="180" name="Google Shape;180;p26"/>
            <p:cNvSpPr txBox="1"/>
            <p:nvPr/>
          </p:nvSpPr>
          <p:spPr>
            <a:xfrm>
              <a:off x="2521425" y="2315613"/>
              <a:ext cx="16008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A priori locations in NLP system and brain</a:t>
              </a:r>
              <a:endParaRPr sz="1000">
                <a:latin typeface="Montserrat"/>
                <a:ea typeface="Montserrat"/>
                <a:cs typeface="Montserrat"/>
                <a:sym typeface="Montserrat"/>
              </a:endParaRPr>
            </a:p>
          </p:txBody>
        </p:sp>
        <p:pic>
          <p:nvPicPr>
            <p:cNvPr id="181" name="Google Shape;181;p26"/>
            <p:cNvPicPr preferRelativeResize="0"/>
            <p:nvPr/>
          </p:nvPicPr>
          <p:blipFill rotWithShape="1">
            <a:blip r:embed="rId5">
              <a:alphaModFix/>
            </a:blip>
            <a:srcRect b="15499" l="50577" r="41018" t="75033"/>
            <a:stretch/>
          </p:blipFill>
          <p:spPr>
            <a:xfrm>
              <a:off x="2879142" y="2809160"/>
              <a:ext cx="698898" cy="273506"/>
            </a:xfrm>
            <a:prstGeom prst="rect">
              <a:avLst/>
            </a:prstGeom>
            <a:noFill/>
            <a:ln>
              <a:noFill/>
            </a:ln>
          </p:spPr>
        </p:pic>
        <p:sp>
          <p:nvSpPr>
            <p:cNvPr id="182" name="Google Shape;182;p26"/>
            <p:cNvSpPr/>
            <p:nvPr/>
          </p:nvSpPr>
          <p:spPr>
            <a:xfrm>
              <a:off x="3673894" y="2998131"/>
              <a:ext cx="335700" cy="1099200"/>
            </a:xfrm>
            <a:prstGeom prst="rightBrace">
              <a:avLst>
                <a:gd fmla="val 42560" name="adj1"/>
                <a:gd fmla="val 50549" name="adj2"/>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26"/>
            <p:cNvCxnSpPr/>
            <p:nvPr/>
          </p:nvCxnSpPr>
          <p:spPr>
            <a:xfrm flipH="1" rot="10800000">
              <a:off x="1006319" y="2890641"/>
              <a:ext cx="739500" cy="433500"/>
            </a:xfrm>
            <a:prstGeom prst="straightConnector1">
              <a:avLst/>
            </a:prstGeom>
            <a:noFill/>
            <a:ln cap="flat" cmpd="sng" w="38100">
              <a:solidFill>
                <a:srgbClr val="999999"/>
              </a:solidFill>
              <a:prstDash val="solid"/>
              <a:round/>
              <a:headEnd len="med" w="med" type="none"/>
              <a:tailEnd len="med" w="med" type="triangle"/>
            </a:ln>
          </p:spPr>
        </p:cxnSp>
        <p:sp>
          <p:nvSpPr>
            <p:cNvPr id="184" name="Google Shape;184;p26"/>
            <p:cNvSpPr txBox="1"/>
            <p:nvPr/>
          </p:nvSpPr>
          <p:spPr>
            <a:xfrm>
              <a:off x="1510354" y="2315613"/>
              <a:ext cx="1130100" cy="2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NLP system</a:t>
              </a:r>
              <a:endParaRPr sz="1000">
                <a:latin typeface="Montserrat"/>
                <a:ea typeface="Montserrat"/>
                <a:cs typeface="Montserrat"/>
                <a:sym typeface="Montserrat"/>
              </a:endParaRPr>
            </a:p>
          </p:txBody>
        </p:sp>
        <p:pic>
          <p:nvPicPr>
            <p:cNvPr id="185" name="Google Shape;185;p26"/>
            <p:cNvPicPr preferRelativeResize="0"/>
            <p:nvPr/>
          </p:nvPicPr>
          <p:blipFill rotWithShape="1">
            <a:blip r:embed="rId6">
              <a:alphaModFix/>
            </a:blip>
            <a:srcRect b="61555" l="70923" r="5204" t="11552"/>
            <a:stretch/>
          </p:blipFill>
          <p:spPr>
            <a:xfrm>
              <a:off x="1705364" y="2681744"/>
              <a:ext cx="712534" cy="648224"/>
            </a:xfrm>
            <a:prstGeom prst="rect">
              <a:avLst/>
            </a:prstGeom>
            <a:noFill/>
            <a:ln>
              <a:noFill/>
            </a:ln>
          </p:spPr>
        </p:pic>
        <p:sp>
          <p:nvSpPr>
            <p:cNvPr id="186" name="Google Shape;186;p26"/>
            <p:cNvSpPr txBox="1"/>
            <p:nvPr/>
          </p:nvSpPr>
          <p:spPr>
            <a:xfrm>
              <a:off x="108129" y="2315613"/>
              <a:ext cx="1130100" cy="2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Chapter of a book</a:t>
              </a:r>
              <a:endParaRPr sz="1000">
                <a:latin typeface="Montserrat"/>
                <a:ea typeface="Montserrat"/>
                <a:cs typeface="Montserrat"/>
                <a:sym typeface="Montserrat"/>
              </a:endParaRPr>
            </a:p>
          </p:txBody>
        </p:sp>
        <p:pic>
          <p:nvPicPr>
            <p:cNvPr id="187" name="Google Shape;187;p26"/>
            <p:cNvPicPr preferRelativeResize="0"/>
            <p:nvPr/>
          </p:nvPicPr>
          <p:blipFill rotWithShape="1">
            <a:blip r:embed="rId7">
              <a:alphaModFix/>
            </a:blip>
            <a:srcRect b="72053" l="61930" r="34476" t="17464"/>
            <a:stretch/>
          </p:blipFill>
          <p:spPr>
            <a:xfrm>
              <a:off x="440849" y="3335683"/>
              <a:ext cx="464659" cy="424097"/>
            </a:xfrm>
            <a:prstGeom prst="rect">
              <a:avLst/>
            </a:prstGeom>
            <a:noFill/>
            <a:ln>
              <a:noFill/>
            </a:ln>
          </p:spPr>
        </p:pic>
        <p:sp>
          <p:nvSpPr>
            <p:cNvPr id="188" name="Google Shape;188;p26"/>
            <p:cNvSpPr txBox="1"/>
            <p:nvPr/>
          </p:nvSpPr>
          <p:spPr>
            <a:xfrm>
              <a:off x="4171153" y="3300238"/>
              <a:ext cx="11526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𝑥</a:t>
              </a:r>
              <a:r>
                <a:rPr lang="en" sz="1100">
                  <a:latin typeface="Montserrat"/>
                  <a:ea typeface="Montserrat"/>
                  <a:cs typeface="Montserrat"/>
                  <a:sym typeface="Montserrat"/>
                </a:rPr>
                <a:t>  alignment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189" name="Google Shape;189;p26"/>
            <p:cNvSpPr txBox="1"/>
            <p:nvPr/>
          </p:nvSpPr>
          <p:spPr>
            <a:xfrm>
              <a:off x="4583400" y="2734100"/>
              <a:ext cx="141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0000"/>
                  </a:solidFill>
                  <a:latin typeface="Montserrat"/>
                  <a:ea typeface="Montserrat"/>
                  <a:cs typeface="Montserrat"/>
                  <a:sym typeface="Montserrat"/>
                </a:rPr>
                <a:t>error propagation</a:t>
              </a:r>
              <a:endParaRPr b="1">
                <a:solidFill>
                  <a:srgbClr val="CC0000"/>
                </a:solidFill>
                <a:latin typeface="Montserrat"/>
                <a:ea typeface="Montserrat"/>
                <a:cs typeface="Montserrat"/>
                <a:sym typeface="Montserrat"/>
              </a:endParaRPr>
            </a:p>
          </p:txBody>
        </p:sp>
        <p:sp>
          <p:nvSpPr>
            <p:cNvPr id="190" name="Google Shape;190;p26"/>
            <p:cNvSpPr/>
            <p:nvPr/>
          </p:nvSpPr>
          <p:spPr>
            <a:xfrm flipH="1">
              <a:off x="3787450" y="2761450"/>
              <a:ext cx="715500" cy="538800"/>
            </a:xfrm>
            <a:prstGeom prst="bentArrow">
              <a:avLst>
                <a:gd fmla="val 11329" name="adj1"/>
                <a:gd fmla="val 24529" name="adj2"/>
                <a:gd fmla="val 25000" name="adj3"/>
                <a:gd fmla="val 43750" name="adj4"/>
              </a:avLst>
            </a:prstGeom>
            <a:solidFill>
              <a:srgbClr val="CC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6"/>
            <p:cNvGrpSpPr/>
            <p:nvPr/>
          </p:nvGrpSpPr>
          <p:grpSpPr>
            <a:xfrm>
              <a:off x="1716024" y="3579041"/>
              <a:ext cx="691232" cy="857163"/>
              <a:chOff x="3156987" y="2787816"/>
              <a:chExt cx="691232" cy="857163"/>
            </a:xfrm>
          </p:grpSpPr>
          <p:sp>
            <p:nvSpPr>
              <p:cNvPr id="192" name="Google Shape;192;p26"/>
              <p:cNvSpPr/>
              <p:nvPr/>
            </p:nvSpPr>
            <p:spPr>
              <a:xfrm>
                <a:off x="3182224" y="2839835"/>
                <a:ext cx="622200" cy="6219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26"/>
              <p:cNvCxnSpPr/>
              <p:nvPr/>
            </p:nvCxnSpPr>
            <p:spPr>
              <a:xfrm>
                <a:off x="3379268" y="3210080"/>
                <a:ext cx="221400" cy="1500"/>
              </a:xfrm>
              <a:prstGeom prst="straightConnector1">
                <a:avLst/>
              </a:prstGeom>
              <a:noFill/>
              <a:ln cap="flat" cmpd="sng" w="9525">
                <a:solidFill>
                  <a:srgbClr val="595959"/>
                </a:solidFill>
                <a:prstDash val="solid"/>
                <a:round/>
                <a:headEnd len="med" w="med" type="none"/>
                <a:tailEnd len="med" w="med" type="none"/>
              </a:ln>
            </p:spPr>
          </p:cxnSp>
          <p:cxnSp>
            <p:nvCxnSpPr>
              <p:cNvPr id="194" name="Google Shape;194;p26"/>
              <p:cNvCxnSpPr/>
              <p:nvPr/>
            </p:nvCxnSpPr>
            <p:spPr>
              <a:xfrm flipH="1">
                <a:off x="3157136" y="3210080"/>
                <a:ext cx="225600" cy="304800"/>
              </a:xfrm>
              <a:prstGeom prst="straightConnector1">
                <a:avLst/>
              </a:prstGeom>
              <a:noFill/>
              <a:ln cap="flat" cmpd="sng" w="9525">
                <a:solidFill>
                  <a:srgbClr val="595959"/>
                </a:solidFill>
                <a:prstDash val="solid"/>
                <a:round/>
                <a:headEnd len="med" w="med" type="none"/>
                <a:tailEnd len="med" w="med" type="none"/>
              </a:ln>
            </p:spPr>
          </p:cxnSp>
          <p:cxnSp>
            <p:nvCxnSpPr>
              <p:cNvPr id="195" name="Google Shape;195;p26"/>
              <p:cNvCxnSpPr/>
              <p:nvPr/>
            </p:nvCxnSpPr>
            <p:spPr>
              <a:xfrm flipH="1">
                <a:off x="3377337" y="3210080"/>
                <a:ext cx="225600" cy="304800"/>
              </a:xfrm>
              <a:prstGeom prst="straightConnector1">
                <a:avLst/>
              </a:prstGeom>
              <a:noFill/>
              <a:ln cap="flat" cmpd="sng" w="9525">
                <a:solidFill>
                  <a:srgbClr val="595959"/>
                </a:solidFill>
                <a:prstDash val="solid"/>
                <a:round/>
                <a:headEnd len="med" w="med" type="none"/>
                <a:tailEnd len="med" w="med" type="none"/>
              </a:ln>
            </p:spPr>
          </p:cxnSp>
          <p:cxnSp>
            <p:nvCxnSpPr>
              <p:cNvPr id="196" name="Google Shape;196;p26"/>
              <p:cNvCxnSpPr/>
              <p:nvPr/>
            </p:nvCxnSpPr>
            <p:spPr>
              <a:xfrm>
                <a:off x="3156987" y="3514790"/>
                <a:ext cx="221400" cy="1500"/>
              </a:xfrm>
              <a:prstGeom prst="straightConnector1">
                <a:avLst/>
              </a:prstGeom>
              <a:noFill/>
              <a:ln cap="flat" cmpd="sng" w="9525">
                <a:solidFill>
                  <a:srgbClr val="595959"/>
                </a:solidFill>
                <a:prstDash val="solid"/>
                <a:round/>
                <a:headEnd len="med" w="med" type="none"/>
                <a:tailEnd len="med" w="med" type="none"/>
              </a:ln>
            </p:spPr>
          </p:cxnSp>
          <p:cxnSp>
            <p:nvCxnSpPr>
              <p:cNvPr id="197" name="Google Shape;197;p26"/>
              <p:cNvCxnSpPr/>
              <p:nvPr/>
            </p:nvCxnSpPr>
            <p:spPr>
              <a:xfrm>
                <a:off x="3377188" y="3516236"/>
                <a:ext cx="1500" cy="126600"/>
              </a:xfrm>
              <a:prstGeom prst="straightConnector1">
                <a:avLst/>
              </a:prstGeom>
              <a:noFill/>
              <a:ln cap="flat" cmpd="sng" w="9525">
                <a:solidFill>
                  <a:srgbClr val="595959"/>
                </a:solidFill>
                <a:prstDash val="solid"/>
                <a:round/>
                <a:headEnd len="med" w="med" type="none"/>
                <a:tailEnd len="med" w="med" type="none"/>
              </a:ln>
            </p:spPr>
          </p:cxnSp>
          <p:cxnSp>
            <p:nvCxnSpPr>
              <p:cNvPr id="198" name="Google Shape;198;p26"/>
              <p:cNvCxnSpPr/>
              <p:nvPr/>
            </p:nvCxnSpPr>
            <p:spPr>
              <a:xfrm flipH="1" rot="10800000">
                <a:off x="3377188" y="3218363"/>
                <a:ext cx="229800" cy="314700"/>
              </a:xfrm>
              <a:prstGeom prst="straightConnector1">
                <a:avLst/>
              </a:prstGeom>
              <a:noFill/>
              <a:ln cap="flat" cmpd="sng" w="9525">
                <a:solidFill>
                  <a:srgbClr val="595959"/>
                </a:solidFill>
                <a:prstDash val="solid"/>
                <a:round/>
                <a:headEnd len="med" w="med" type="none"/>
                <a:tailEnd len="med" w="med" type="none"/>
              </a:ln>
            </p:spPr>
          </p:cxnSp>
          <p:cxnSp>
            <p:nvCxnSpPr>
              <p:cNvPr id="199" name="Google Shape;199;p26"/>
              <p:cNvCxnSpPr/>
              <p:nvPr/>
            </p:nvCxnSpPr>
            <p:spPr>
              <a:xfrm rot="10800000">
                <a:off x="3158188" y="3533063"/>
                <a:ext cx="219000" cy="0"/>
              </a:xfrm>
              <a:prstGeom prst="straightConnector1">
                <a:avLst/>
              </a:prstGeom>
              <a:noFill/>
              <a:ln cap="flat" cmpd="sng" w="9525">
                <a:solidFill>
                  <a:srgbClr val="595959"/>
                </a:solidFill>
                <a:prstDash val="solid"/>
                <a:round/>
                <a:headEnd len="med" w="med" type="none"/>
                <a:tailEnd len="med" w="med" type="none"/>
              </a:ln>
            </p:spPr>
          </p:cxnSp>
          <p:cxnSp>
            <p:nvCxnSpPr>
              <p:cNvPr id="200" name="Google Shape;200;p26"/>
              <p:cNvCxnSpPr/>
              <p:nvPr/>
            </p:nvCxnSpPr>
            <p:spPr>
              <a:xfrm>
                <a:off x="3603269" y="3213133"/>
                <a:ext cx="4200" cy="4500"/>
              </a:xfrm>
              <a:prstGeom prst="straightConnector1">
                <a:avLst/>
              </a:prstGeom>
              <a:noFill/>
              <a:ln cap="flat" cmpd="sng" w="9525">
                <a:solidFill>
                  <a:srgbClr val="595959"/>
                </a:solidFill>
                <a:prstDash val="solid"/>
                <a:round/>
                <a:headEnd len="med" w="med" type="none"/>
                <a:tailEnd len="med" w="med" type="none"/>
              </a:ln>
            </p:spPr>
          </p:cxnSp>
          <p:sp>
            <p:nvSpPr>
              <p:cNvPr id="201" name="Google Shape;201;p26"/>
              <p:cNvSpPr/>
              <p:nvPr/>
            </p:nvSpPr>
            <p:spPr>
              <a:xfrm>
                <a:off x="3158735" y="3213133"/>
                <a:ext cx="442200" cy="2997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flipH="1" rot="-5400000">
                <a:off x="3325177" y="3263630"/>
                <a:ext cx="327600" cy="2241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3158981" y="3534879"/>
                <a:ext cx="219000" cy="1101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3159761" y="3511608"/>
                <a:ext cx="219000" cy="225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txBox="1"/>
              <p:nvPr/>
            </p:nvSpPr>
            <p:spPr>
              <a:xfrm>
                <a:off x="3286618" y="2787816"/>
                <a:ext cx="5616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fMRI</a:t>
                </a:r>
                <a:endParaRPr sz="800">
                  <a:latin typeface="Montserrat"/>
                  <a:ea typeface="Montserrat"/>
                  <a:cs typeface="Montserrat"/>
                  <a:sym typeface="Montserrat"/>
                </a:endParaRPr>
              </a:p>
            </p:txBody>
          </p:sp>
          <p:sp>
            <p:nvSpPr>
              <p:cNvPr id="206" name="Google Shape;206;p26"/>
              <p:cNvSpPr/>
              <p:nvPr/>
            </p:nvSpPr>
            <p:spPr>
              <a:xfrm rot="-2315350">
                <a:off x="3345403" y="3540001"/>
                <a:ext cx="75994" cy="88125"/>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7" name="Google Shape;207;p26"/>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8"/>
              </a:rPr>
              <a:t>Schwartz, Dan, Mariya Toneva, and Leila Wehbe. "Inducing brain-relevant bias in natural language processing models." Advances in neural information processing systems 32 (2019).</a:t>
            </a:r>
            <a:endParaRPr/>
          </a:p>
        </p:txBody>
      </p:sp>
      <p:sp>
        <p:nvSpPr>
          <p:cNvPr id="208" name="Google Shape;208;p26"/>
          <p:cNvSpPr txBox="1"/>
          <p:nvPr/>
        </p:nvSpPr>
        <p:spPr>
          <a:xfrm>
            <a:off x="199475" y="854050"/>
            <a:ext cx="49662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one chapter of Harry Potter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brain-optimized NLP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&amp; MEG, reading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Training DL models using brain recordings</a:t>
            </a:r>
            <a:endParaRPr/>
          </a:p>
        </p:txBody>
      </p:sp>
      <p:sp>
        <p:nvSpPr>
          <p:cNvPr id="214" name="Google Shape;214;p27"/>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15" name="Google Shape;215;p27"/>
          <p:cNvPicPr preferRelativeResize="0"/>
          <p:nvPr/>
        </p:nvPicPr>
        <p:blipFill>
          <a:blip r:embed="rId3">
            <a:alphaModFix/>
          </a:blip>
          <a:stretch>
            <a:fillRect/>
          </a:stretch>
        </p:blipFill>
        <p:spPr>
          <a:xfrm>
            <a:off x="335000" y="2434300"/>
            <a:ext cx="5713326" cy="1910926"/>
          </a:xfrm>
          <a:prstGeom prst="rect">
            <a:avLst/>
          </a:prstGeom>
          <a:noFill/>
          <a:ln>
            <a:noFill/>
          </a:ln>
        </p:spPr>
      </p:pic>
      <p:sp>
        <p:nvSpPr>
          <p:cNvPr id="216" name="Google Shape;216;p27"/>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4"/>
              </a:rPr>
              <a:t>Seeliger, Katja, Luca Ambrogioni, Yağmur Güçlütürk, Leonieke M. van den Bulk, Umut Güçlü, and Marcel AJ van Gerven. "End-to-end neural system identification with neural information flow." PLOS Computational Biology 17, no. 2 (2021): e1008558.</a:t>
            </a:r>
            <a:endParaRPr/>
          </a:p>
        </p:txBody>
      </p:sp>
      <p:sp>
        <p:nvSpPr>
          <p:cNvPr id="217" name="Google Shape;217;p27"/>
          <p:cNvSpPr txBox="1"/>
          <p:nvPr/>
        </p:nvSpPr>
        <p:spPr>
          <a:xfrm>
            <a:off x="199475" y="854050"/>
            <a:ext cx="49662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movie and TV show clips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brain-optimized CNN</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vision</a:t>
            </a:r>
            <a:endParaRPr/>
          </a:p>
        </p:txBody>
      </p:sp>
      <p:sp>
        <p:nvSpPr>
          <p:cNvPr id="218" name="Google Shape;218;p27"/>
          <p:cNvSpPr txBox="1"/>
          <p:nvPr/>
        </p:nvSpPr>
        <p:spPr>
          <a:xfrm>
            <a:off x="6457950" y="2718375"/>
            <a:ext cx="2416200" cy="1477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Brain-optimized vision model trained entirely on fMRI recordings ~= task-optimized networks for predicting brain recordings in early and high-level ROI</a:t>
            </a:r>
            <a:endParaRPr>
              <a:solidFill>
                <a:schemeClr val="dk1"/>
              </a:solidFill>
              <a:latin typeface="Calibri"/>
              <a:ea typeface="Calibri"/>
              <a:cs typeface="Calibri"/>
              <a:sym typeface="Calibri"/>
            </a:endParaRPr>
          </a:p>
        </p:txBody>
      </p:sp>
      <p:pic>
        <p:nvPicPr>
          <p:cNvPr id="219" name="Google Shape;219;p27"/>
          <p:cNvPicPr preferRelativeResize="0"/>
          <p:nvPr/>
        </p:nvPicPr>
        <p:blipFill>
          <a:blip r:embed="rId5">
            <a:alphaModFix/>
          </a:blip>
          <a:stretch>
            <a:fillRect/>
          </a:stretch>
        </p:blipFill>
        <p:spPr>
          <a:xfrm>
            <a:off x="4945100" y="841200"/>
            <a:ext cx="3929051" cy="1466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